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259" r:id="rId4"/>
    <p:sldId id="261" r:id="rId5"/>
    <p:sldId id="260" r:id="rId6"/>
    <p:sldId id="274" r:id="rId7"/>
    <p:sldId id="275" r:id="rId8"/>
    <p:sldId id="276" r:id="rId9"/>
    <p:sldId id="267" r:id="rId10"/>
    <p:sldId id="257" r:id="rId11"/>
    <p:sldId id="269" r:id="rId12"/>
    <p:sldId id="270" r:id="rId13"/>
    <p:sldId id="271" r:id="rId14"/>
    <p:sldId id="279" r:id="rId15"/>
    <p:sldId id="272" r:id="rId16"/>
    <p:sldId id="273" r:id="rId17"/>
    <p:sldId id="262" r:id="rId18"/>
    <p:sldId id="263" r:id="rId19"/>
    <p:sldId id="264" r:id="rId20"/>
    <p:sldId id="266" r:id="rId21"/>
    <p:sldId id="278" r:id="rId22"/>
    <p:sldId id="277" r:id="rId2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75" d="100"/>
          <a:sy n="75" d="100"/>
        </p:scale>
        <p:origin x="-955" y="-2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teo\accademia\convegni\2014\2014-04-14_roma\dat\us_tradematrix_e_groups_3011726163526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style val="3"/>
  <c:chart>
    <c:plotArea>
      <c:layout/>
      <c:pieChart>
        <c:varyColors val="1"/>
        <c:ser>
          <c:idx val="0"/>
          <c:order val="0"/>
          <c:spPr>
            <a:ln w="12700">
              <a:solidFill>
                <a:sysClr val="window" lastClr="FFFFFF"/>
              </a:solidFill>
            </a:ln>
            <a:effectLst>
              <a:innerShdw blurRad="88900">
                <a:prstClr val="black"/>
              </a:innerShdw>
            </a:effectLst>
          </c:spPr>
          <c:dPt>
            <c:idx val="2"/>
            <c:spPr>
              <a:solidFill>
                <a:schemeClr val="accent1">
                  <a:lumMod val="20000"/>
                  <a:lumOff val="80000"/>
                </a:schemeClr>
              </a:solidFill>
              <a:ln w="12700">
                <a:solidFill>
                  <a:sysClr val="window" lastClr="FFFFFF"/>
                </a:solidFill>
              </a:ln>
              <a:effectLst>
                <a:innerShdw blurRad="88900">
                  <a:prstClr val="black"/>
                </a:innerShdw>
              </a:effectLst>
            </c:spPr>
          </c:dPt>
          <c:val>
            <c:numRef>
              <c:f>us_tradematrix_e_groups_3011726!$W$12:$W$14</c:f>
              <c:numCache>
                <c:formatCode>0%</c:formatCode>
                <c:ptCount val="3"/>
                <c:pt idx="0">
                  <c:v>0.54389312977099236</c:v>
                </c:pt>
                <c:pt idx="1">
                  <c:v>0.13167938931297721</c:v>
                </c:pt>
                <c:pt idx="2">
                  <c:v>0.32442748091603091</c:v>
                </c:pt>
              </c:numCache>
            </c:numRef>
          </c:val>
        </c:ser>
        <c:firstSliceAng val="0"/>
      </c:pieChart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AF43AD-9026-427F-B973-FA3B6C711F3B}" type="datetimeFigureOut">
              <a:rPr lang="it-IT" smtClean="0"/>
              <a:pPr/>
              <a:t>30/04/2014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75443-00DC-42B0-9DE1-F8F3B4B351C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75443-00DC-42B0-9DE1-F8F3B4B351CC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64181-085B-4CCD-A3EB-FE15C6CCC1F2}" type="datetimeFigureOut">
              <a:rPr lang="it-IT" smtClean="0"/>
              <a:pPr/>
              <a:t>30/04/2014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A05E7-0DAA-46BB-B2FA-4828F7BCFDA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64181-085B-4CCD-A3EB-FE15C6CCC1F2}" type="datetimeFigureOut">
              <a:rPr lang="it-IT" smtClean="0"/>
              <a:pPr/>
              <a:t>30/04/2014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A05E7-0DAA-46BB-B2FA-4828F7BCFDA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64181-085B-4CCD-A3EB-FE15C6CCC1F2}" type="datetimeFigureOut">
              <a:rPr lang="it-IT" smtClean="0"/>
              <a:pPr/>
              <a:t>30/04/2014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A05E7-0DAA-46BB-B2FA-4828F7BCFDA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64181-085B-4CCD-A3EB-FE15C6CCC1F2}" type="datetimeFigureOut">
              <a:rPr lang="it-IT" smtClean="0"/>
              <a:pPr/>
              <a:t>30/04/2014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A05E7-0DAA-46BB-B2FA-4828F7BCFDA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64181-085B-4CCD-A3EB-FE15C6CCC1F2}" type="datetimeFigureOut">
              <a:rPr lang="it-IT" smtClean="0"/>
              <a:pPr/>
              <a:t>30/04/2014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A05E7-0DAA-46BB-B2FA-4828F7BCFDA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64181-085B-4CCD-A3EB-FE15C6CCC1F2}" type="datetimeFigureOut">
              <a:rPr lang="it-IT" smtClean="0"/>
              <a:pPr/>
              <a:t>30/04/2014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A05E7-0DAA-46BB-B2FA-4828F7BCFDA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64181-085B-4CCD-A3EB-FE15C6CCC1F2}" type="datetimeFigureOut">
              <a:rPr lang="it-IT" smtClean="0"/>
              <a:pPr/>
              <a:t>30/04/2014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A05E7-0DAA-46BB-B2FA-4828F7BCFDA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64181-085B-4CCD-A3EB-FE15C6CCC1F2}" type="datetimeFigureOut">
              <a:rPr lang="it-IT" smtClean="0"/>
              <a:pPr/>
              <a:t>30/04/2014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A05E7-0DAA-46BB-B2FA-4828F7BCFDA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64181-085B-4CCD-A3EB-FE15C6CCC1F2}" type="datetimeFigureOut">
              <a:rPr lang="it-IT" smtClean="0"/>
              <a:pPr/>
              <a:t>30/04/2014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A05E7-0DAA-46BB-B2FA-4828F7BCFDA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64181-085B-4CCD-A3EB-FE15C6CCC1F2}" type="datetimeFigureOut">
              <a:rPr lang="it-IT" smtClean="0"/>
              <a:pPr/>
              <a:t>30/04/2014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A05E7-0DAA-46BB-B2FA-4828F7BCFDA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64181-085B-4CCD-A3EB-FE15C6CCC1F2}" type="datetimeFigureOut">
              <a:rPr lang="it-IT" smtClean="0"/>
              <a:pPr/>
              <a:t>30/04/2014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A05E7-0DAA-46BB-B2FA-4828F7BCFDA6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matteo\Pictures\documenti e firme\documenti e firme\loghi\Logoispicentrat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6014164"/>
            <a:ext cx="1368152" cy="439115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971600" y="2492896"/>
            <a:ext cx="72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</a:rPr>
              <a:t>Russia, Ukraine and the European Energy Security</a:t>
            </a:r>
            <a:endParaRPr lang="en-US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627784" y="5934413"/>
            <a:ext cx="648072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8000">
              <a:lnSpc>
                <a:spcPct val="90000"/>
              </a:lnSpc>
            </a:pP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Matteo Verda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Istituto per gli Studi di Politica Internazionale - Milano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428625" y="500063"/>
            <a:ext cx="8286750" cy="428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8" name="CasellaDiTesto 16"/>
          <p:cNvSpPr txBox="1">
            <a:spLocks noChangeArrowheads="1"/>
          </p:cNvSpPr>
          <p:nvPr/>
        </p:nvSpPr>
        <p:spPr bwMode="auto">
          <a:xfrm>
            <a:off x="1619250" y="487363"/>
            <a:ext cx="5905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charset="0"/>
              </a:rPr>
              <a:t>Università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charset="0"/>
              </a:rPr>
              <a:t>degli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charset="0"/>
              </a:rPr>
              <a:t>Studi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charset="0"/>
              </a:rPr>
              <a:t>di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charset="0"/>
              </a:rPr>
              <a:t> Bologna –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charset="0"/>
              </a:rPr>
              <a:t>Sede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charset="0"/>
              </a:rPr>
              <a:t>di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charset="0"/>
              </a:rPr>
              <a:t>Forlì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charset="0"/>
              </a:rPr>
              <a:t/>
            </a:r>
            <a:b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charset="0"/>
              </a:rPr>
            </a:b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charset="0"/>
              </a:rPr>
              <a:t>April 29</a:t>
            </a:r>
            <a:r>
              <a:rPr lang="en-US" sz="16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charset="0"/>
              </a:rPr>
              <a:t>th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charset="0"/>
              </a:rPr>
              <a:t>,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charset="0"/>
              </a:rPr>
              <a:t>2014</a:t>
            </a:r>
            <a:endParaRPr lang="it-IT" sz="16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Arial" charset="0"/>
            </a:endParaRPr>
          </a:p>
        </p:txBody>
      </p:sp>
      <p:cxnSp>
        <p:nvCxnSpPr>
          <p:cNvPr id="9" name="Connettore 1 8"/>
          <p:cNvCxnSpPr/>
          <p:nvPr/>
        </p:nvCxnSpPr>
        <p:spPr>
          <a:xfrm>
            <a:off x="1714500" y="1214438"/>
            <a:ext cx="5761038" cy="0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  <a:effectLst>
            <a:outerShdw blurRad="88900" dist="38100" dir="4440000" sx="99000" sy="99000" algn="ctr" rotWithShape="0">
              <a:srgbClr val="000000">
                <a:alpha val="21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1691481" y="5517232"/>
            <a:ext cx="5761038" cy="0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  <a:effectLst>
            <a:outerShdw blurRad="88900" dist="38100" dir="4440000" sx="99000" sy="99000" algn="ctr" rotWithShape="0">
              <a:srgbClr val="000000">
                <a:alpha val="21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Grafico 23"/>
          <p:cNvGraphicFramePr/>
          <p:nvPr/>
        </p:nvGraphicFramePr>
        <p:xfrm>
          <a:off x="2412000" y="1425790"/>
          <a:ext cx="432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CasellaDiTesto 10"/>
          <p:cNvSpPr txBox="1"/>
          <p:nvPr/>
        </p:nvSpPr>
        <p:spPr>
          <a:xfrm>
            <a:off x="971600" y="1772816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others </a:t>
            </a:r>
            <a:b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cap="small" dirty="0" smtClean="0">
                <a:solidFill>
                  <a:schemeClr val="accent1">
                    <a:lumMod val="50000"/>
                  </a:schemeClr>
                </a:solidFill>
              </a:rPr>
              <a:t>33%</a:t>
            </a:r>
          </a:p>
          <a:p>
            <a:pPr algn="ctr"/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475656" y="5229200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gas</a:t>
            </a:r>
          </a:p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13%</a:t>
            </a:r>
          </a:p>
          <a:p>
            <a:pPr algn="ctr"/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6300192" y="2001614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oil and oil products</a:t>
            </a:r>
          </a:p>
          <a:p>
            <a:pPr algn="ctr"/>
            <a:r>
              <a:rPr lang="en-US" b="1" cap="small" dirty="0" smtClean="0">
                <a:solidFill>
                  <a:schemeClr val="accent1">
                    <a:lumMod val="50000"/>
                  </a:schemeClr>
                </a:solidFill>
              </a:rPr>
              <a:t>54%</a:t>
            </a:r>
          </a:p>
          <a:p>
            <a:pPr algn="ctr"/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0" y="7656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cap="small" dirty="0" smtClean="0">
                <a:solidFill>
                  <a:schemeClr val="bg1"/>
                </a:solidFill>
              </a:rPr>
              <a:t>Russian Exports</a:t>
            </a:r>
            <a:endParaRPr lang="en-US" sz="2000" b="1" cap="small" dirty="0">
              <a:solidFill>
                <a:schemeClr val="bg1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251520" y="6423139"/>
            <a:ext cx="48245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chemeClr val="accent1">
                    <a:lumMod val="50000"/>
                  </a:schemeClr>
                </a:solidFill>
              </a:rPr>
              <a:t>2012 – UNCOMTRADE, </a:t>
            </a:r>
            <a:r>
              <a:rPr lang="it-IT" sz="1000" i="1" dirty="0" smtClean="0">
                <a:solidFill>
                  <a:schemeClr val="accent1">
                    <a:lumMod val="50000"/>
                  </a:schemeClr>
                </a:solidFill>
              </a:rPr>
              <a:t>online database</a:t>
            </a:r>
            <a:endParaRPr lang="it-IT" sz="10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3059832" y="444988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$ 69 </a:t>
            </a:r>
            <a:r>
              <a:rPr lang="it-IT" cap="small" dirty="0" err="1" smtClean="0">
                <a:solidFill>
                  <a:schemeClr val="bg1"/>
                </a:solidFill>
              </a:rPr>
              <a:t>bn</a:t>
            </a:r>
            <a:endParaRPr lang="it-IT" cap="small" dirty="0" smtClean="0">
              <a:solidFill>
                <a:schemeClr val="bg1"/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3059832" y="292842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cap="small" dirty="0" smtClean="0">
                <a:solidFill>
                  <a:schemeClr val="accent1">
                    <a:lumMod val="50000"/>
                  </a:schemeClr>
                </a:solidFill>
              </a:rPr>
              <a:t>$ 170 </a:t>
            </a:r>
            <a:r>
              <a:rPr lang="en-US" cap="small" dirty="0" err="1" smtClean="0">
                <a:solidFill>
                  <a:schemeClr val="accent1">
                    <a:lumMod val="50000"/>
                  </a:schemeClr>
                </a:solidFill>
              </a:rPr>
              <a:t>bn</a:t>
            </a:r>
            <a:endParaRPr lang="it-IT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5148064" y="350449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$ 285 </a:t>
            </a:r>
            <a:r>
              <a:rPr lang="it-IT" cap="small" dirty="0" err="1" smtClean="0">
                <a:solidFill>
                  <a:schemeClr val="bg1"/>
                </a:solidFill>
              </a:rPr>
              <a:t>bn</a:t>
            </a:r>
            <a:endParaRPr lang="it-IT" cap="small" dirty="0" smtClean="0">
              <a:solidFill>
                <a:schemeClr val="bg1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5724128" y="594928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Total: $ 524 </a:t>
            </a:r>
            <a:r>
              <a:rPr lang="it-IT" dirty="0" err="1" smtClean="0">
                <a:solidFill>
                  <a:schemeClr val="accent1">
                    <a:lumMod val="50000"/>
                  </a:schemeClr>
                </a:solidFill>
              </a:rPr>
              <a:t>bn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 (€ 380 </a:t>
            </a:r>
            <a:r>
              <a:rPr lang="it-IT" dirty="0" err="1" smtClean="0">
                <a:solidFill>
                  <a:schemeClr val="accent1">
                    <a:lumMod val="50000"/>
                  </a:schemeClr>
                </a:solidFill>
              </a:rPr>
              <a:t>bn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it-IT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magine 16" descr="pec_ru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53371" y="3717032"/>
            <a:ext cx="3237257" cy="2517866"/>
          </a:xfrm>
          <a:prstGeom prst="rect">
            <a:avLst/>
          </a:prstGeom>
        </p:spPr>
      </p:pic>
      <p:pic>
        <p:nvPicPr>
          <p:cNvPr id="2" name="Immagine 1" descr="pec_e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908720"/>
            <a:ext cx="3237257" cy="2517866"/>
          </a:xfrm>
          <a:prstGeom prst="rect">
            <a:avLst/>
          </a:prstGeom>
        </p:spPr>
      </p:pic>
      <p:pic>
        <p:nvPicPr>
          <p:cNvPr id="3" name="Immagine 2" descr="pec_j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3645024"/>
            <a:ext cx="3237257" cy="2517866"/>
          </a:xfrm>
          <a:prstGeom prst="rect">
            <a:avLst/>
          </a:prstGeom>
        </p:spPr>
      </p:pic>
      <p:pic>
        <p:nvPicPr>
          <p:cNvPr id="5" name="Immagine 4" descr="pec_indi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496" y="3645024"/>
            <a:ext cx="3237257" cy="2517866"/>
          </a:xfrm>
          <a:prstGeom prst="rect">
            <a:avLst/>
          </a:prstGeom>
        </p:spPr>
      </p:pic>
      <p:pic>
        <p:nvPicPr>
          <p:cNvPr id="6" name="Immagine 5" descr="pec_us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53371" y="911134"/>
            <a:ext cx="3237257" cy="2517866"/>
          </a:xfrm>
          <a:prstGeom prst="rect">
            <a:avLst/>
          </a:prstGeom>
        </p:spPr>
      </p:pic>
      <p:pic>
        <p:nvPicPr>
          <p:cNvPr id="7" name="Immagine 6" descr="pec_china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496" y="908720"/>
            <a:ext cx="3237257" cy="2517866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251520" y="6464369"/>
            <a:ext cx="6480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accent1">
                    <a:lumMod val="50000"/>
                  </a:schemeClr>
                </a:solidFill>
              </a:rPr>
              <a:t>World total: 13.070 Mtoe – Source: IEA, </a:t>
            </a:r>
            <a:r>
              <a:rPr lang="it-IT" sz="1200" b="1" i="1" dirty="0" smtClean="0">
                <a:solidFill>
                  <a:schemeClr val="accent1">
                    <a:lumMod val="50000"/>
                  </a:schemeClr>
                </a:solidFill>
              </a:rPr>
              <a:t>World Energy Outlook 2013 </a:t>
            </a:r>
            <a:r>
              <a:rPr lang="it-IT" sz="1200" b="1" dirty="0" smtClean="0">
                <a:solidFill>
                  <a:schemeClr val="accent1">
                    <a:lumMod val="50000"/>
                  </a:schemeClr>
                </a:solidFill>
              </a:rPr>
              <a:t>(2011)</a:t>
            </a:r>
            <a:endParaRPr lang="it-IT" sz="12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755576" y="3284984"/>
            <a:ext cx="18363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smtClean="0">
                <a:solidFill>
                  <a:schemeClr val="accent1">
                    <a:lumMod val="50000"/>
                  </a:schemeClr>
                </a:solidFill>
              </a:rPr>
              <a:t>2.743 Mtoe – 88%</a:t>
            </a:r>
            <a:endParaRPr lang="it-IT" sz="12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653805" y="3284984"/>
            <a:ext cx="18363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smtClean="0">
                <a:solidFill>
                  <a:schemeClr val="accent1">
                    <a:lumMod val="50000"/>
                  </a:schemeClr>
                </a:solidFill>
              </a:rPr>
              <a:t>2.189 Mtoe – 84%</a:t>
            </a:r>
            <a:endParaRPr lang="it-IT" sz="12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6552034" y="3290500"/>
            <a:ext cx="18363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smtClean="0">
                <a:solidFill>
                  <a:schemeClr val="accent1">
                    <a:lumMod val="50000"/>
                  </a:schemeClr>
                </a:solidFill>
              </a:rPr>
              <a:t>1.659 Mtoe – 75%</a:t>
            </a:r>
            <a:endParaRPr lang="it-IT" sz="12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755576" y="5960313"/>
            <a:ext cx="18363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smtClean="0">
                <a:solidFill>
                  <a:schemeClr val="accent1">
                    <a:lumMod val="50000"/>
                  </a:schemeClr>
                </a:solidFill>
              </a:rPr>
              <a:t>750 Mtoe – 72%</a:t>
            </a:r>
            <a:endParaRPr lang="it-IT" sz="12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3653805" y="5960313"/>
            <a:ext cx="18363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smtClean="0">
                <a:solidFill>
                  <a:schemeClr val="accent1">
                    <a:lumMod val="50000"/>
                  </a:schemeClr>
                </a:solidFill>
              </a:rPr>
              <a:t>718 Mtoe – 91%</a:t>
            </a:r>
            <a:endParaRPr lang="it-IT" sz="12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6552034" y="5960313"/>
            <a:ext cx="18363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smtClean="0">
                <a:solidFill>
                  <a:schemeClr val="accent1">
                    <a:lumMod val="50000"/>
                  </a:schemeClr>
                </a:solidFill>
              </a:rPr>
              <a:t>461 Mtoe – 90%</a:t>
            </a:r>
            <a:endParaRPr lang="it-IT" sz="12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7656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cap="small" dirty="0" smtClean="0">
                <a:solidFill>
                  <a:schemeClr val="bg1"/>
                </a:solidFill>
              </a:rPr>
              <a:t>Primary energy consumption</a:t>
            </a:r>
            <a:endParaRPr lang="en-US" sz="2000" b="1" cap="smal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sellaDiTesto 18"/>
          <p:cNvSpPr txBox="1"/>
          <p:nvPr/>
        </p:nvSpPr>
        <p:spPr>
          <a:xfrm>
            <a:off x="251520" y="6464369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accent1">
                    <a:lumMod val="50000"/>
                  </a:schemeClr>
                </a:solidFill>
              </a:rPr>
              <a:t>Source: BP, </a:t>
            </a:r>
            <a:r>
              <a:rPr lang="it-IT" sz="1200" b="1" i="1" dirty="0" err="1" smtClean="0">
                <a:solidFill>
                  <a:schemeClr val="accent1">
                    <a:lumMod val="50000"/>
                  </a:schemeClr>
                </a:solidFill>
              </a:rPr>
              <a:t>Statistical</a:t>
            </a:r>
            <a:r>
              <a:rPr lang="it-IT" sz="12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sz="1200" b="1" i="1" dirty="0" err="1" smtClean="0">
                <a:solidFill>
                  <a:schemeClr val="accent1">
                    <a:lumMod val="50000"/>
                  </a:schemeClr>
                </a:solidFill>
              </a:rPr>
              <a:t>Review</a:t>
            </a:r>
            <a:r>
              <a:rPr lang="it-IT" sz="12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sz="1200" b="1" i="1" dirty="0" err="1" smtClean="0">
                <a:solidFill>
                  <a:schemeClr val="accent1">
                    <a:lumMod val="50000"/>
                  </a:schemeClr>
                </a:solidFill>
              </a:rPr>
              <a:t>of</a:t>
            </a:r>
            <a:r>
              <a:rPr lang="it-IT" sz="1200" b="1" i="1" dirty="0" smtClean="0">
                <a:solidFill>
                  <a:schemeClr val="accent1">
                    <a:lumMod val="50000"/>
                  </a:schemeClr>
                </a:solidFill>
              </a:rPr>
              <a:t> World Energy 2013</a:t>
            </a:r>
            <a:endParaRPr lang="it-IT" sz="12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49092" y="3645024"/>
            <a:ext cx="2451100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642196"/>
            <a:ext cx="2451100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1380" y="3642196"/>
            <a:ext cx="2451100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4468" y="977900"/>
            <a:ext cx="2451100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49092" y="977900"/>
            <a:ext cx="2451100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1380" y="977900"/>
            <a:ext cx="2451100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CasellaDiTesto 27"/>
          <p:cNvSpPr txBox="1"/>
          <p:nvPr/>
        </p:nvSpPr>
        <p:spPr>
          <a:xfrm>
            <a:off x="107504" y="2071881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cap="small" dirty="0" smtClean="0">
                <a:solidFill>
                  <a:schemeClr val="accent1">
                    <a:lumMod val="50000"/>
                  </a:schemeClr>
                </a:solidFill>
              </a:rPr>
              <a:t>Production</a:t>
            </a:r>
            <a:endParaRPr lang="it-IT" sz="1200" cap="smal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107504" y="4664169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cap="small" dirty="0" err="1" smtClean="0">
                <a:solidFill>
                  <a:schemeClr val="accent1">
                    <a:lumMod val="50000"/>
                  </a:schemeClr>
                </a:solidFill>
              </a:rPr>
              <a:t>Reserves</a:t>
            </a:r>
            <a:endParaRPr lang="it-IT" sz="1200" cap="smal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2123728" y="692696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cap="small" dirty="0" smtClean="0">
                <a:solidFill>
                  <a:schemeClr val="accent1">
                    <a:lumMod val="50000"/>
                  </a:schemeClr>
                </a:solidFill>
              </a:rPr>
              <a:t>Oil</a:t>
            </a:r>
            <a:endParaRPr lang="it-IT" sz="1200" cap="smal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4644008" y="703729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cap="small" dirty="0" err="1" smtClean="0">
                <a:solidFill>
                  <a:schemeClr val="accent1">
                    <a:lumMod val="50000"/>
                  </a:schemeClr>
                </a:solidFill>
              </a:rPr>
              <a:t>Natural</a:t>
            </a:r>
            <a:r>
              <a:rPr lang="it-IT" sz="1200" cap="small" dirty="0" smtClean="0">
                <a:solidFill>
                  <a:schemeClr val="accent1">
                    <a:lumMod val="50000"/>
                  </a:schemeClr>
                </a:solidFill>
              </a:rPr>
              <a:t> gas</a:t>
            </a:r>
            <a:endParaRPr lang="it-IT" sz="1200" cap="smal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7164288" y="692696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cap="small" dirty="0" err="1" smtClean="0">
                <a:solidFill>
                  <a:schemeClr val="accent1">
                    <a:lumMod val="50000"/>
                  </a:schemeClr>
                </a:solidFill>
              </a:rPr>
              <a:t>Coal</a:t>
            </a:r>
            <a:endParaRPr lang="it-IT" sz="1200" cap="smal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1763688" y="5888305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accent1">
                    <a:lumMod val="50000"/>
                  </a:schemeClr>
                </a:solidFill>
              </a:rPr>
              <a:t>87.000 </a:t>
            </a:r>
            <a:r>
              <a:rPr lang="it-IT" sz="1200" dirty="0" err="1" smtClean="0">
                <a:solidFill>
                  <a:schemeClr val="accent1">
                    <a:lumMod val="50000"/>
                  </a:schemeClr>
                </a:solidFill>
              </a:rPr>
              <a:t>Mbbl</a:t>
            </a:r>
            <a:endParaRPr lang="it-IT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1259632" y="3356992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accent1">
                    <a:lumMod val="50000"/>
                  </a:schemeClr>
                </a:solidFill>
              </a:rPr>
              <a:t>10,6 </a:t>
            </a:r>
            <a:r>
              <a:rPr lang="it-IT" sz="1200" dirty="0" err="1" smtClean="0">
                <a:solidFill>
                  <a:schemeClr val="accent1">
                    <a:lumMod val="50000"/>
                  </a:schemeClr>
                </a:solidFill>
              </a:rPr>
              <a:t>Mbbl</a:t>
            </a:r>
            <a:r>
              <a:rPr lang="it-IT" sz="1200" dirty="0" smtClean="0">
                <a:solidFill>
                  <a:schemeClr val="accent1">
                    <a:lumMod val="50000"/>
                  </a:schemeClr>
                </a:solidFill>
              </a:rPr>
              <a:t>/d</a:t>
            </a:r>
            <a:endParaRPr lang="it-IT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5" name="CasellaDiTesto 34"/>
          <p:cNvSpPr txBox="1"/>
          <p:nvPr/>
        </p:nvSpPr>
        <p:spPr>
          <a:xfrm>
            <a:off x="4427984" y="5877272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accent1">
                    <a:lumMod val="50000"/>
                  </a:schemeClr>
                </a:solidFill>
              </a:rPr>
              <a:t>35.000 Bcm/y</a:t>
            </a:r>
            <a:endParaRPr lang="it-IT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6" name="CasellaDiTesto 35"/>
          <p:cNvSpPr txBox="1"/>
          <p:nvPr/>
        </p:nvSpPr>
        <p:spPr>
          <a:xfrm>
            <a:off x="4355976" y="3356992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accent1">
                    <a:lumMod val="50000"/>
                  </a:schemeClr>
                </a:solidFill>
              </a:rPr>
              <a:t>636 Bcm/y</a:t>
            </a:r>
            <a:endParaRPr lang="it-IT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7" name="CasellaDiTesto 36"/>
          <p:cNvSpPr txBox="1"/>
          <p:nvPr/>
        </p:nvSpPr>
        <p:spPr>
          <a:xfrm>
            <a:off x="6732240" y="3356992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accent1">
                    <a:lumMod val="50000"/>
                  </a:schemeClr>
                </a:solidFill>
              </a:rPr>
              <a:t>355 Mt/y</a:t>
            </a:r>
            <a:endParaRPr lang="it-IT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8" name="CasellaDiTesto 37"/>
          <p:cNvSpPr txBox="1"/>
          <p:nvPr/>
        </p:nvSpPr>
        <p:spPr>
          <a:xfrm>
            <a:off x="6804248" y="5877272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accent1">
                    <a:lumMod val="50000"/>
                  </a:schemeClr>
                </a:solidFill>
              </a:rPr>
              <a:t>157.000 Gt</a:t>
            </a:r>
            <a:endParaRPr lang="it-IT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0" y="7656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cap="small" dirty="0" smtClean="0">
                <a:solidFill>
                  <a:schemeClr val="bg1"/>
                </a:solidFill>
              </a:rPr>
              <a:t>Russian oil and gas production and reserves</a:t>
            </a:r>
            <a:endParaRPr lang="en-US" sz="2000" b="1" cap="smal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7656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cap="small" dirty="0" smtClean="0">
                <a:solidFill>
                  <a:schemeClr val="bg1"/>
                </a:solidFill>
              </a:rPr>
              <a:t>Russian oil and gas production</a:t>
            </a:r>
            <a:endParaRPr lang="en-US" sz="2000" b="1" cap="small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matteo\Desktop\ga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47949"/>
            <a:ext cx="3962400" cy="3597275"/>
          </a:xfrm>
          <a:prstGeom prst="rect">
            <a:avLst/>
          </a:prstGeom>
          <a:noFill/>
        </p:spPr>
      </p:pic>
      <p:pic>
        <p:nvPicPr>
          <p:cNvPr id="2051" name="Picture 3" descr="C:\Users\matteo\Desktop\petroli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064" y="1847949"/>
            <a:ext cx="3962400" cy="3597275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251520" y="6464369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accent1">
                    <a:lumMod val="50000"/>
                  </a:schemeClr>
                </a:solidFill>
              </a:rPr>
              <a:t>Source: BP, </a:t>
            </a:r>
            <a:r>
              <a:rPr lang="it-IT" sz="1200" b="1" i="1" dirty="0" err="1" smtClean="0">
                <a:solidFill>
                  <a:schemeClr val="accent1">
                    <a:lumMod val="50000"/>
                  </a:schemeClr>
                </a:solidFill>
              </a:rPr>
              <a:t>Statistical</a:t>
            </a:r>
            <a:r>
              <a:rPr lang="it-IT" sz="12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sz="1200" b="1" i="1" dirty="0" err="1" smtClean="0">
                <a:solidFill>
                  <a:schemeClr val="accent1">
                    <a:lumMod val="50000"/>
                  </a:schemeClr>
                </a:solidFill>
              </a:rPr>
              <a:t>Review</a:t>
            </a:r>
            <a:r>
              <a:rPr lang="it-IT" sz="12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sz="1200" b="1" i="1" dirty="0" err="1" smtClean="0">
                <a:solidFill>
                  <a:schemeClr val="accent1">
                    <a:lumMod val="50000"/>
                  </a:schemeClr>
                </a:solidFill>
              </a:rPr>
              <a:t>of</a:t>
            </a:r>
            <a:r>
              <a:rPr lang="it-IT" sz="1200" b="1" i="1" dirty="0" smtClean="0">
                <a:solidFill>
                  <a:schemeClr val="accent1">
                    <a:lumMod val="50000"/>
                  </a:schemeClr>
                </a:solidFill>
              </a:rPr>
              <a:t> World Energy 2013</a:t>
            </a:r>
            <a:endParaRPr lang="it-IT" sz="12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115616" y="1052736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cap="small" dirty="0" err="1" smtClean="0">
                <a:solidFill>
                  <a:schemeClr val="accent1">
                    <a:lumMod val="50000"/>
                  </a:schemeClr>
                </a:solidFill>
              </a:rPr>
              <a:t>Natural</a:t>
            </a:r>
            <a:r>
              <a:rPr lang="it-IT" sz="1400" b="1" cap="small" dirty="0" smtClean="0">
                <a:solidFill>
                  <a:schemeClr val="accent1">
                    <a:lumMod val="50000"/>
                  </a:schemeClr>
                </a:solidFill>
              </a:rPr>
              <a:t> gas </a:t>
            </a:r>
            <a:br>
              <a:rPr lang="it-IT" sz="1400" b="1" cap="small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it-IT" sz="1400" dirty="0" smtClean="0">
                <a:solidFill>
                  <a:schemeClr val="accent1">
                    <a:lumMod val="50000"/>
                  </a:schemeClr>
                </a:solidFill>
              </a:rPr>
              <a:t>(Bcm/y)</a:t>
            </a:r>
            <a:endParaRPr lang="it-IT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436096" y="1052736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cap="small" dirty="0" smtClean="0">
                <a:solidFill>
                  <a:schemeClr val="accent1">
                    <a:lumMod val="50000"/>
                  </a:schemeClr>
                </a:solidFill>
              </a:rPr>
              <a:t>Oil</a:t>
            </a:r>
            <a:r>
              <a:rPr lang="it-IT" sz="1400" cap="small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br>
              <a:rPr lang="it-IT" sz="1400" cap="small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it-IT" sz="1400" cap="small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it-IT" sz="1400" dirty="0" err="1" smtClean="0">
                <a:solidFill>
                  <a:schemeClr val="accent1">
                    <a:lumMod val="50000"/>
                  </a:schemeClr>
                </a:solidFill>
              </a:rPr>
              <a:t>bbl</a:t>
            </a:r>
            <a:r>
              <a:rPr lang="it-IT" sz="1400" dirty="0" smtClean="0">
                <a:solidFill>
                  <a:schemeClr val="accent1">
                    <a:lumMod val="50000"/>
                  </a:schemeClr>
                </a:solidFill>
              </a:rPr>
              <a:t>/d</a:t>
            </a:r>
            <a:r>
              <a:rPr lang="it-IT" sz="1400" cap="small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it-IT" sz="1400" cap="small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0" y="7656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cap="small" dirty="0" smtClean="0">
                <a:solidFill>
                  <a:schemeClr val="bg1"/>
                </a:solidFill>
              </a:rPr>
              <a:t>Russian oil and gas production</a:t>
            </a:r>
            <a:endParaRPr lang="en-US" sz="2000" b="1" cap="small" dirty="0">
              <a:solidFill>
                <a:schemeClr val="bg1"/>
              </a:solidFill>
            </a:endParaRPr>
          </a:p>
        </p:txBody>
      </p:sp>
      <p:pic>
        <p:nvPicPr>
          <p:cNvPr id="32771" name="Picture 3" descr="C:\teo\accademia\lezioni\2014-04-28 forli\img\russia_ga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484784"/>
            <a:ext cx="4267200" cy="4267200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6516216" y="4725144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internal consumption</a:t>
            </a:r>
          </a:p>
          <a:p>
            <a:pPr algn="ctr"/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68%</a:t>
            </a:r>
            <a:endParaRPr 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331640" y="3136612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EU</a:t>
            </a:r>
          </a:p>
          <a:p>
            <a:pPr algn="ctr"/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17%</a:t>
            </a:r>
            <a:endParaRPr 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835696" y="1772816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Turkey</a:t>
            </a:r>
          </a:p>
          <a:p>
            <a:pPr algn="ctr"/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4%</a:t>
            </a:r>
            <a:endParaRPr 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411760" y="1332057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Ukraine</a:t>
            </a:r>
          </a:p>
          <a:p>
            <a:pPr algn="ctr"/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5%</a:t>
            </a:r>
            <a:endParaRPr 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987824" y="980728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Belarus</a:t>
            </a:r>
          </a:p>
          <a:p>
            <a:pPr algn="ctr"/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3%</a:t>
            </a:r>
            <a:endParaRPr 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707904" y="836712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others (pipeline) - 1%</a:t>
            </a:r>
            <a:endParaRPr 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067944" y="1196752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others (LNG) - 2%</a:t>
            </a:r>
            <a:endParaRPr 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3" name="Connettore 1 12"/>
          <p:cNvCxnSpPr/>
          <p:nvPr/>
        </p:nvCxnSpPr>
        <p:spPr>
          <a:xfrm>
            <a:off x="4230000" y="1152000"/>
            <a:ext cx="0" cy="504056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251520" y="6464369"/>
            <a:ext cx="7776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err="1" smtClean="0">
                <a:solidFill>
                  <a:schemeClr val="accent1">
                    <a:lumMod val="50000"/>
                  </a:schemeClr>
                </a:solidFill>
              </a:rPr>
              <a:t>Includes</a:t>
            </a:r>
            <a:r>
              <a:rPr lang="it-IT" sz="1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sz="1200" b="1" dirty="0" err="1" smtClean="0">
                <a:solidFill>
                  <a:schemeClr val="accent1">
                    <a:lumMod val="50000"/>
                  </a:schemeClr>
                </a:solidFill>
              </a:rPr>
              <a:t>imports</a:t>
            </a:r>
            <a:r>
              <a:rPr lang="it-IT" sz="1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sz="1200" b="1" dirty="0" err="1" smtClean="0">
                <a:solidFill>
                  <a:schemeClr val="accent1">
                    <a:lumMod val="50000"/>
                  </a:schemeClr>
                </a:solidFill>
              </a:rPr>
              <a:t>from</a:t>
            </a:r>
            <a:r>
              <a:rPr lang="it-IT" sz="1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sz="1200" b="1" dirty="0" err="1" smtClean="0">
                <a:solidFill>
                  <a:schemeClr val="accent1">
                    <a:lumMod val="50000"/>
                  </a:schemeClr>
                </a:solidFill>
              </a:rPr>
              <a:t>Central</a:t>
            </a:r>
            <a:r>
              <a:rPr lang="it-IT" sz="1200" b="1" dirty="0" smtClean="0">
                <a:solidFill>
                  <a:schemeClr val="accent1">
                    <a:lumMod val="50000"/>
                  </a:schemeClr>
                </a:solidFill>
              </a:rPr>
              <a:t> Asia – Source: </a:t>
            </a:r>
            <a:r>
              <a:rPr lang="it-IT" sz="1200" b="1" dirty="0" err="1" smtClean="0">
                <a:solidFill>
                  <a:schemeClr val="accent1">
                    <a:lumMod val="50000"/>
                  </a:schemeClr>
                </a:solidFill>
              </a:rPr>
              <a:t>elaboration</a:t>
            </a:r>
            <a:r>
              <a:rPr lang="it-IT" sz="1200" b="1" dirty="0" smtClean="0">
                <a:solidFill>
                  <a:schemeClr val="accent1">
                    <a:lumMod val="50000"/>
                  </a:schemeClr>
                </a:solidFill>
              </a:rPr>
              <a:t> on BP, </a:t>
            </a:r>
            <a:r>
              <a:rPr lang="it-IT" sz="1200" b="1" dirty="0" err="1" smtClean="0">
                <a:solidFill>
                  <a:schemeClr val="accent1">
                    <a:lumMod val="50000"/>
                  </a:schemeClr>
                </a:solidFill>
              </a:rPr>
              <a:t>GazpromExport</a:t>
            </a:r>
            <a:r>
              <a:rPr lang="it-IT" sz="1200" b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it-IT" sz="1200" b="1" dirty="0" err="1" smtClean="0">
                <a:solidFill>
                  <a:schemeClr val="accent1">
                    <a:lumMod val="50000"/>
                  </a:schemeClr>
                </a:solidFill>
              </a:rPr>
              <a:t>Eurogas</a:t>
            </a:r>
            <a:r>
              <a:rPr lang="it-IT" sz="1200" b="1" dirty="0" smtClean="0">
                <a:solidFill>
                  <a:schemeClr val="accent1">
                    <a:lumMod val="50000"/>
                  </a:schemeClr>
                </a:solidFill>
              </a:rPr>
              <a:t>, Eni.</a:t>
            </a:r>
            <a:endParaRPr lang="it-IT" sz="12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475656" y="5805264"/>
            <a:ext cx="6176962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200" dirty="0" smtClean="0">
                <a:latin typeface="+mj-lt"/>
              </a:rPr>
              <a:t>Bcm/y</a:t>
            </a:r>
            <a:endParaRPr lang="it-IT" sz="1200" i="1" dirty="0">
              <a:latin typeface="+mj-lt"/>
            </a:endParaRPr>
          </a:p>
        </p:txBody>
      </p:sp>
      <p:pic>
        <p:nvPicPr>
          <p:cNvPr id="3" name="Immagine 4" descr="imp_exp_ga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870" y="1093788"/>
            <a:ext cx="5759450" cy="467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251520" y="6464369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accent1">
                    <a:lumMod val="50000"/>
                  </a:schemeClr>
                </a:solidFill>
              </a:rPr>
              <a:t>Source: IEA, </a:t>
            </a:r>
            <a:r>
              <a:rPr lang="it-IT" sz="1200" b="1" i="1" dirty="0" smtClean="0">
                <a:solidFill>
                  <a:schemeClr val="accent1">
                    <a:lumMod val="50000"/>
                  </a:schemeClr>
                </a:solidFill>
              </a:rPr>
              <a:t>World Energy Outlook 2012</a:t>
            </a:r>
            <a:endParaRPr lang="it-IT" sz="12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0" y="7656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cap="small" dirty="0" smtClean="0">
                <a:solidFill>
                  <a:schemeClr val="bg1"/>
                </a:solidFill>
              </a:rPr>
              <a:t>Natural gas trade</a:t>
            </a:r>
            <a:endParaRPr lang="en-US" sz="2000" b="1" cap="smal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2" descr="mondo_rit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305" y="998538"/>
            <a:ext cx="8639175" cy="4860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251520" y="6464369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i="1" dirty="0" smtClean="0">
                <a:solidFill>
                  <a:schemeClr val="accent1">
                    <a:lumMod val="50000"/>
                  </a:schemeClr>
                </a:solidFill>
              </a:rPr>
              <a:t>© Matteo Verda</a:t>
            </a:r>
            <a:endParaRPr lang="it-IT" sz="12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0" y="7656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cap="small" dirty="0" smtClean="0">
                <a:solidFill>
                  <a:schemeClr val="bg1"/>
                </a:solidFill>
              </a:rPr>
              <a:t>Russian Federation and its partners</a:t>
            </a:r>
            <a:endParaRPr lang="en-US" sz="2000" b="1" cap="smal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7656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cap="small" dirty="0" smtClean="0">
                <a:solidFill>
                  <a:schemeClr val="bg1"/>
                </a:solidFill>
              </a:rPr>
              <a:t>Ukrainian gas supply</a:t>
            </a:r>
            <a:endParaRPr lang="en-US" sz="2000" b="1" cap="small" dirty="0">
              <a:solidFill>
                <a:schemeClr val="bg1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538064"/>
            <a:ext cx="4267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sellaDiTesto 3"/>
          <p:cNvSpPr txBox="1"/>
          <p:nvPr/>
        </p:nvSpPr>
        <p:spPr>
          <a:xfrm>
            <a:off x="5076056" y="330233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21 Bcm</a:t>
            </a:r>
            <a:endParaRPr lang="it-IT" cap="small" dirty="0" smtClean="0">
              <a:solidFill>
                <a:schemeClr val="bg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131840" y="381568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28 Bcm</a:t>
            </a:r>
            <a:endParaRPr lang="it-IT" cap="small" dirty="0" smtClean="0">
              <a:solidFill>
                <a:schemeClr val="bg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275856" y="935360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storage (-)</a:t>
            </a:r>
          </a:p>
          <a:p>
            <a:pPr algn="ctr"/>
            <a:r>
              <a:rPr lang="en-US" b="1" cap="small" dirty="0" smtClean="0">
                <a:solidFill>
                  <a:schemeClr val="accent1">
                    <a:lumMod val="50000"/>
                  </a:schemeClr>
                </a:solidFill>
              </a:rPr>
              <a:t>2%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588224" y="4319736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domestic production</a:t>
            </a:r>
          </a:p>
          <a:p>
            <a:pPr algn="ctr"/>
            <a:r>
              <a:rPr lang="en-US" b="1" cap="small" dirty="0" smtClean="0">
                <a:solidFill>
                  <a:schemeClr val="accent1">
                    <a:lumMod val="50000"/>
                  </a:schemeClr>
                </a:solidFill>
              </a:rPr>
              <a:t>42%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39552" y="3239616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imports</a:t>
            </a:r>
          </a:p>
          <a:p>
            <a:pPr algn="ctr"/>
            <a:r>
              <a:rPr lang="en-US" b="1" cap="small" dirty="0" smtClean="0">
                <a:solidFill>
                  <a:schemeClr val="accent1">
                    <a:lumMod val="50000"/>
                  </a:schemeClr>
                </a:solidFill>
              </a:rPr>
              <a:t>56%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51520" y="6423139"/>
            <a:ext cx="6984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accent1">
                    <a:lumMod val="50000"/>
                  </a:schemeClr>
                </a:solidFill>
              </a:rPr>
              <a:t>2013 –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Міністерство енергетики та вугільної промисловості України</a:t>
            </a:r>
            <a:r>
              <a:rPr lang="it-IT" sz="1200" b="1" dirty="0" smtClean="0">
                <a:solidFill>
                  <a:schemeClr val="accent1">
                    <a:lumMod val="50000"/>
                  </a:schemeClr>
                </a:solidFill>
              </a:rPr>
              <a:t>,</a:t>
            </a:r>
            <a:r>
              <a:rPr lang="it-IT" sz="1200" b="1" i="1" dirty="0" smtClean="0">
                <a:solidFill>
                  <a:schemeClr val="accent1">
                    <a:lumMod val="50000"/>
                  </a:schemeClr>
                </a:solidFill>
              </a:rPr>
              <a:t> online database</a:t>
            </a:r>
            <a:endParaRPr lang="it-IT" sz="12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176000" y="208748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1 Bcm</a:t>
            </a:r>
            <a:endParaRPr lang="it-IT" cap="small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856" y="873150"/>
            <a:ext cx="8229600" cy="536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sellaDiTesto 6"/>
          <p:cNvSpPr txBox="1"/>
          <p:nvPr/>
        </p:nvSpPr>
        <p:spPr>
          <a:xfrm>
            <a:off x="0" y="7656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cap="small" dirty="0" smtClean="0">
                <a:solidFill>
                  <a:schemeClr val="bg1"/>
                </a:solidFill>
              </a:rPr>
              <a:t>Ukrainian gas supply (1985-2013)</a:t>
            </a:r>
            <a:endParaRPr lang="en-US" sz="2000" b="1" cap="small" dirty="0">
              <a:solidFill>
                <a:schemeClr val="bg1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51520" y="6423139"/>
            <a:ext cx="8892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err="1" smtClean="0">
                <a:solidFill>
                  <a:schemeClr val="accent1">
                    <a:lumMod val="50000"/>
                  </a:schemeClr>
                </a:solidFill>
              </a:rPr>
              <a:t>Elaboration</a:t>
            </a:r>
            <a:r>
              <a:rPr lang="it-IT" sz="1000" dirty="0" smtClean="0">
                <a:solidFill>
                  <a:schemeClr val="accent1">
                    <a:lumMod val="50000"/>
                  </a:schemeClr>
                </a:solidFill>
              </a:rPr>
              <a:t> on BP, </a:t>
            </a:r>
            <a:r>
              <a:rPr lang="it-IT" sz="1000" i="1" dirty="0" err="1" smtClean="0">
                <a:solidFill>
                  <a:schemeClr val="accent1">
                    <a:lumMod val="50000"/>
                  </a:schemeClr>
                </a:solidFill>
              </a:rPr>
              <a:t>Statistical</a:t>
            </a:r>
            <a:r>
              <a:rPr lang="it-IT" sz="1000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sz="1000" i="1" dirty="0" err="1" smtClean="0">
                <a:solidFill>
                  <a:schemeClr val="accent1">
                    <a:lumMod val="50000"/>
                  </a:schemeClr>
                </a:solidFill>
              </a:rPr>
              <a:t>Review</a:t>
            </a:r>
            <a:r>
              <a:rPr lang="it-IT" sz="1000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sz="1000" i="1" dirty="0" err="1" smtClean="0">
                <a:solidFill>
                  <a:schemeClr val="accent1">
                    <a:lumMod val="50000"/>
                  </a:schemeClr>
                </a:solidFill>
              </a:rPr>
              <a:t>of</a:t>
            </a:r>
            <a:r>
              <a:rPr lang="it-IT" sz="1000" i="1" dirty="0" smtClean="0">
                <a:solidFill>
                  <a:schemeClr val="accent1">
                    <a:lumMod val="50000"/>
                  </a:schemeClr>
                </a:solidFill>
              </a:rPr>
              <a:t> World Energy 2013 , </a:t>
            </a:r>
            <a:r>
              <a:rPr lang="it-IT" sz="1000" dirty="0" smtClean="0">
                <a:solidFill>
                  <a:schemeClr val="accent1">
                    <a:lumMod val="50000"/>
                  </a:schemeClr>
                </a:solidFill>
              </a:rPr>
              <a:t>and </a:t>
            </a: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</a:rPr>
              <a:t>Міністерство енергетики та вугільної промисловості України</a:t>
            </a:r>
            <a:r>
              <a:rPr lang="it-IT" sz="10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it-IT" sz="1000" i="1" dirty="0" smtClean="0">
                <a:solidFill>
                  <a:schemeClr val="accent1">
                    <a:lumMod val="50000"/>
                  </a:schemeClr>
                </a:solidFill>
              </a:rPr>
              <a:t>online database</a:t>
            </a:r>
          </a:p>
          <a:p>
            <a:endParaRPr lang="it-IT" sz="10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07504" y="847745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cap="small" dirty="0" smtClean="0"/>
              <a:t>Bcm</a:t>
            </a:r>
            <a:endParaRPr lang="it-IT" sz="1200" cap="small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6804248" y="429309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imports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6804248" y="557994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production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teo\accademia\convegni\2014\2014-04-14_roma\img\gas_uses_uk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537200"/>
            <a:ext cx="4267200" cy="4267200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0" y="7656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cap="small" dirty="0" smtClean="0">
                <a:solidFill>
                  <a:schemeClr val="bg1"/>
                </a:solidFill>
              </a:rPr>
              <a:t>Ukrainian gas consumption per sector</a:t>
            </a:r>
            <a:endParaRPr lang="en-US" sz="2000" b="1" cap="small" dirty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076056" y="324309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23 Bcm</a:t>
            </a:r>
            <a:endParaRPr lang="it-IT" cap="small" dirty="0" smtClean="0">
              <a:solidFill>
                <a:schemeClr val="bg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347864" y="404447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19 Bcm</a:t>
            </a:r>
            <a:endParaRPr lang="it-IT" cap="small" dirty="0" smtClean="0">
              <a:solidFill>
                <a:schemeClr val="bg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915816" y="274833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9 Bcm</a:t>
            </a:r>
            <a:endParaRPr lang="it-IT" cap="small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707904" y="1740222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4</a:t>
            </a:r>
            <a:b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Bcm</a:t>
            </a:r>
            <a:endParaRPr lang="it-IT" cap="small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843808" y="910461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technical - other</a:t>
            </a:r>
          </a:p>
          <a:p>
            <a:pPr algn="ctr"/>
            <a:r>
              <a:rPr lang="en-US" b="1" cap="small" dirty="0" smtClean="0">
                <a:solidFill>
                  <a:schemeClr val="accent1">
                    <a:lumMod val="50000"/>
                  </a:schemeClr>
                </a:solidFill>
              </a:rPr>
              <a:t>7%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372200" y="2721694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power sector </a:t>
            </a:r>
            <a:b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and industry</a:t>
            </a:r>
          </a:p>
          <a:p>
            <a:pPr algn="ctr"/>
            <a:r>
              <a:rPr lang="en-US" b="1" cap="small" dirty="0" smtClean="0">
                <a:solidFill>
                  <a:schemeClr val="accent1">
                    <a:lumMod val="50000"/>
                  </a:schemeClr>
                </a:solidFill>
              </a:rPr>
              <a:t>43%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827584" y="4941168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residential </a:t>
            </a:r>
            <a:b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and public sector </a:t>
            </a:r>
            <a:b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cap="small" dirty="0" smtClean="0">
                <a:solidFill>
                  <a:schemeClr val="accent1">
                    <a:lumMod val="50000"/>
                  </a:schemeClr>
                </a:solidFill>
              </a:rPr>
              <a:t>34%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683568" y="1641574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district heating companies </a:t>
            </a:r>
            <a:b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cap="small" dirty="0" smtClean="0">
                <a:solidFill>
                  <a:schemeClr val="accent1">
                    <a:lumMod val="50000"/>
                  </a:schemeClr>
                </a:solidFill>
              </a:rPr>
              <a:t>16%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251520" y="6423139"/>
            <a:ext cx="4824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accent1">
                    <a:lumMod val="50000"/>
                  </a:schemeClr>
                </a:solidFill>
              </a:rPr>
              <a:t>2013 – </a:t>
            </a:r>
            <a:r>
              <a:rPr lang="it-IT" sz="1200" b="1" dirty="0" err="1" smtClean="0">
                <a:solidFill>
                  <a:schemeClr val="accent1">
                    <a:lumMod val="50000"/>
                  </a:schemeClr>
                </a:solidFill>
              </a:rPr>
              <a:t>Elaboration</a:t>
            </a:r>
            <a:r>
              <a:rPr lang="it-IT" sz="1200" b="1" dirty="0" smtClean="0">
                <a:solidFill>
                  <a:schemeClr val="accent1">
                    <a:lumMod val="50000"/>
                  </a:schemeClr>
                </a:solidFill>
              </a:rPr>
              <a:t> on (</a:t>
            </a:r>
            <a:r>
              <a:rPr lang="it-IT" sz="1200" b="1" dirty="0" err="1" smtClean="0">
                <a:solidFill>
                  <a:schemeClr val="accent1">
                    <a:lumMod val="50000"/>
                  </a:schemeClr>
                </a:solidFill>
              </a:rPr>
              <a:t>Pirani</a:t>
            </a:r>
            <a:r>
              <a:rPr lang="it-IT" sz="1200" b="1" dirty="0" smtClean="0">
                <a:solidFill>
                  <a:schemeClr val="accent1">
                    <a:lumMod val="50000"/>
                  </a:schemeClr>
                </a:solidFill>
              </a:rPr>
              <a:t> 2014)</a:t>
            </a:r>
            <a:endParaRPr lang="it-IT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466056"/>
            <a:ext cx="4267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sellaDiTesto 4"/>
          <p:cNvSpPr txBox="1"/>
          <p:nvPr/>
        </p:nvSpPr>
        <p:spPr>
          <a:xfrm>
            <a:off x="0" y="7656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cap="small" dirty="0" smtClean="0">
                <a:solidFill>
                  <a:schemeClr val="bg1"/>
                </a:solidFill>
              </a:rPr>
              <a:t>EU </a:t>
            </a:r>
            <a:r>
              <a:rPr lang="it-IT" sz="2000" b="1" cap="small" dirty="0" err="1" smtClean="0">
                <a:solidFill>
                  <a:schemeClr val="bg1"/>
                </a:solidFill>
              </a:rPr>
              <a:t>energy</a:t>
            </a:r>
            <a:r>
              <a:rPr lang="it-IT" sz="2000" b="1" cap="small" dirty="0" smtClean="0">
                <a:solidFill>
                  <a:schemeClr val="bg1"/>
                </a:solidFill>
              </a:rPr>
              <a:t> mix</a:t>
            </a:r>
            <a:endParaRPr lang="it-IT" sz="2000" b="1" cap="small" dirty="0">
              <a:solidFill>
                <a:schemeClr val="bg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076056" y="5662989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natural gas</a:t>
            </a:r>
            <a:b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cap="small" dirty="0" smtClean="0">
                <a:solidFill>
                  <a:schemeClr val="accent1">
                    <a:lumMod val="50000"/>
                  </a:schemeClr>
                </a:solidFill>
              </a:rPr>
              <a:t>24%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940152" y="2206605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oil</a:t>
            </a:r>
            <a:b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cap="small" dirty="0" smtClean="0">
                <a:solidFill>
                  <a:schemeClr val="accent1">
                    <a:lumMod val="50000"/>
                  </a:schemeClr>
                </a:solidFill>
              </a:rPr>
              <a:t>36%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827584" y="4006805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coal</a:t>
            </a:r>
            <a:b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18</a:t>
            </a:r>
            <a:r>
              <a:rPr lang="en-US" b="1" cap="small" dirty="0" smtClean="0">
                <a:solidFill>
                  <a:schemeClr val="accent1">
                    <a:lumMod val="50000"/>
                  </a:schemeClr>
                </a:solidFill>
              </a:rPr>
              <a:t>%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899592" y="2062589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nuclear</a:t>
            </a:r>
            <a:b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cap="small" dirty="0" smtClean="0">
                <a:solidFill>
                  <a:schemeClr val="accent1">
                    <a:lumMod val="50000"/>
                  </a:schemeClr>
                </a:solidFill>
              </a:rPr>
              <a:t>12%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627784" y="982469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renewables</a:t>
            </a:r>
            <a:b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cap="small" dirty="0" smtClean="0">
                <a:solidFill>
                  <a:schemeClr val="accent1">
                    <a:lumMod val="50000"/>
                  </a:schemeClr>
                </a:solidFill>
              </a:rPr>
              <a:t>12%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251520" y="6423139"/>
            <a:ext cx="48245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chemeClr val="accent1">
                    <a:lumMod val="50000"/>
                  </a:schemeClr>
                </a:solidFill>
              </a:rPr>
              <a:t>2012 – Source: BP, </a:t>
            </a:r>
            <a:r>
              <a:rPr lang="it-IT" sz="1000" i="1" dirty="0" err="1" smtClean="0">
                <a:solidFill>
                  <a:schemeClr val="accent1">
                    <a:lumMod val="50000"/>
                  </a:schemeClr>
                </a:solidFill>
              </a:rPr>
              <a:t>Statistical</a:t>
            </a:r>
            <a:r>
              <a:rPr lang="it-IT" sz="1000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sz="1000" i="1" dirty="0" err="1" smtClean="0">
                <a:solidFill>
                  <a:schemeClr val="accent1">
                    <a:lumMod val="50000"/>
                  </a:schemeClr>
                </a:solidFill>
              </a:rPr>
              <a:t>Review</a:t>
            </a:r>
            <a:r>
              <a:rPr lang="it-IT" sz="1000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sz="1000" i="1" dirty="0" err="1" smtClean="0">
                <a:solidFill>
                  <a:schemeClr val="accent1">
                    <a:lumMod val="50000"/>
                  </a:schemeClr>
                </a:solidFill>
              </a:rPr>
              <a:t>of</a:t>
            </a:r>
            <a:r>
              <a:rPr lang="it-IT" sz="1000" i="1" dirty="0" smtClean="0">
                <a:solidFill>
                  <a:schemeClr val="accent1">
                    <a:lumMod val="50000"/>
                  </a:schemeClr>
                </a:solidFill>
              </a:rPr>
              <a:t> World Energy 2013.</a:t>
            </a:r>
            <a:endParaRPr lang="it-IT" sz="1000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24744"/>
            <a:ext cx="7162800" cy="499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asellaDiTesto 2"/>
          <p:cNvSpPr txBox="1"/>
          <p:nvPr/>
        </p:nvSpPr>
        <p:spPr>
          <a:xfrm>
            <a:off x="251520" y="6423139"/>
            <a:ext cx="88924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accent1">
                    <a:lumMod val="50000"/>
                  </a:schemeClr>
                </a:solidFill>
              </a:rPr>
              <a:t>2012 – </a:t>
            </a:r>
            <a:r>
              <a:rPr lang="it-IT" sz="1200" b="1" dirty="0" err="1" smtClean="0">
                <a:solidFill>
                  <a:schemeClr val="accent1">
                    <a:lumMod val="50000"/>
                  </a:schemeClr>
                </a:solidFill>
              </a:rPr>
              <a:t>Elaboration</a:t>
            </a:r>
            <a:r>
              <a:rPr lang="it-IT" sz="1200" b="1" dirty="0" smtClean="0">
                <a:solidFill>
                  <a:schemeClr val="accent1">
                    <a:lumMod val="50000"/>
                  </a:schemeClr>
                </a:solidFill>
              </a:rPr>
              <a:t> on BP, </a:t>
            </a:r>
            <a:r>
              <a:rPr lang="it-IT" sz="1200" b="1" i="1" dirty="0" err="1" smtClean="0">
                <a:solidFill>
                  <a:schemeClr val="accent1">
                    <a:lumMod val="50000"/>
                  </a:schemeClr>
                </a:solidFill>
              </a:rPr>
              <a:t>Statistical</a:t>
            </a:r>
            <a:r>
              <a:rPr lang="it-IT" sz="12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sz="1200" b="1" i="1" dirty="0" err="1" smtClean="0">
                <a:solidFill>
                  <a:schemeClr val="accent1">
                    <a:lumMod val="50000"/>
                  </a:schemeClr>
                </a:solidFill>
              </a:rPr>
              <a:t>Review</a:t>
            </a:r>
            <a:r>
              <a:rPr lang="it-IT" sz="12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sz="1200" b="1" i="1" dirty="0" err="1" smtClean="0">
                <a:solidFill>
                  <a:schemeClr val="accent1">
                    <a:lumMod val="50000"/>
                  </a:schemeClr>
                </a:solidFill>
              </a:rPr>
              <a:t>of</a:t>
            </a:r>
            <a:r>
              <a:rPr lang="it-IT" sz="1200" b="1" i="1" dirty="0" smtClean="0">
                <a:solidFill>
                  <a:schemeClr val="accent1">
                    <a:lumMod val="50000"/>
                  </a:schemeClr>
                </a:solidFill>
              </a:rPr>
              <a:t> World Energy 2013  </a:t>
            </a:r>
            <a:r>
              <a:rPr lang="it-IT" sz="1200" b="1" dirty="0" smtClean="0">
                <a:solidFill>
                  <a:schemeClr val="accent1">
                    <a:lumMod val="50000"/>
                  </a:schemeClr>
                </a:solidFill>
              </a:rPr>
              <a:t>and IMF, </a:t>
            </a:r>
            <a:r>
              <a:rPr lang="it-IT" sz="1200" b="1" i="1" dirty="0" smtClean="0">
                <a:solidFill>
                  <a:schemeClr val="accent1">
                    <a:lumMod val="50000"/>
                  </a:schemeClr>
                </a:solidFill>
              </a:rPr>
              <a:t>online database</a:t>
            </a:r>
          </a:p>
          <a:p>
            <a:endParaRPr lang="it-IT" sz="10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131840" y="1259468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tonnes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of oil equivalent per million USD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0" y="7656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cap="small" dirty="0" smtClean="0">
                <a:solidFill>
                  <a:schemeClr val="bg1"/>
                </a:solidFill>
              </a:rPr>
              <a:t>Energy efficiency</a:t>
            </a:r>
            <a:endParaRPr lang="en-US" sz="2000" b="1" cap="smal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teo\accademia\_pubblicazioni\_pubblicate\2013-camerasenato\_14\_IMG\cartine paesi\I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8024" y="820432"/>
            <a:ext cx="4628232" cy="5848928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6" name="CasellaDiTesto 5"/>
          <p:cNvSpPr txBox="1"/>
          <p:nvPr/>
        </p:nvSpPr>
        <p:spPr>
          <a:xfrm>
            <a:off x="0" y="7656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cap="small" dirty="0" smtClean="0">
                <a:solidFill>
                  <a:schemeClr val="bg1"/>
                </a:solidFill>
              </a:rPr>
              <a:t>Italian gas system</a:t>
            </a:r>
            <a:endParaRPr lang="en-US" sz="2000" b="1" cap="small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7656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cap="small" dirty="0" smtClean="0">
                <a:solidFill>
                  <a:schemeClr val="bg1"/>
                </a:solidFill>
              </a:rPr>
              <a:t>Contacts</a:t>
            </a:r>
            <a:endParaRPr lang="en-US" sz="2000" b="1" cap="small" dirty="0">
              <a:solidFill>
                <a:schemeClr val="bg1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008112" y="1916832"/>
            <a:ext cx="7164288" cy="2784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Matteo Verda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,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</a:rPr>
              <a:t> Istituto per gli Studi di Politica Internazionale (ISPI) – Milano</a:t>
            </a:r>
          </a:p>
          <a:p>
            <a:pPr algn="just">
              <a:lnSpc>
                <a:spcPct val="200000"/>
              </a:lnSpc>
            </a:pP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mail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 	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matteo.verda@unipv.it</a:t>
            </a:r>
          </a:p>
          <a:p>
            <a:pPr>
              <a:lnSpc>
                <a:spcPct val="200000"/>
              </a:lnSpc>
            </a:pP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blog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: 	www.sicurezzaenergetica.it</a:t>
            </a:r>
          </a:p>
          <a:p>
            <a:pPr>
              <a:lnSpc>
                <a:spcPct val="200000"/>
              </a:lnSpc>
            </a:pPr>
            <a:r>
              <a:rPr lang="it-IT" b="1" dirty="0" err="1" smtClean="0">
                <a:solidFill>
                  <a:schemeClr val="accent1">
                    <a:lumMod val="50000"/>
                  </a:schemeClr>
                </a:solidFill>
              </a:rPr>
              <a:t>Twitter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: 	</a:t>
            </a:r>
            <a:r>
              <a:rPr lang="it-IT" dirty="0" err="1" smtClean="0">
                <a:solidFill>
                  <a:schemeClr val="accent1">
                    <a:lumMod val="50000"/>
                  </a:schemeClr>
                </a:solidFill>
              </a:rPr>
              <a:t>@matteoverda</a:t>
            </a:r>
            <a:endParaRPr lang="it-IT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200000"/>
              </a:lnSpc>
            </a:pPr>
            <a:r>
              <a:rPr lang="it-IT" b="1" dirty="0" err="1" smtClean="0">
                <a:solidFill>
                  <a:schemeClr val="accent1">
                    <a:lumMod val="50000"/>
                  </a:schemeClr>
                </a:solidFill>
              </a:rPr>
              <a:t>Linkedin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 	</a:t>
            </a:r>
            <a:r>
              <a:rPr lang="it-IT" dirty="0" err="1" smtClean="0">
                <a:solidFill>
                  <a:schemeClr val="accent1">
                    <a:lumMod val="50000"/>
                  </a:schemeClr>
                </a:solidFill>
              </a:rPr>
              <a:t>Linkedin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/in/</a:t>
            </a:r>
            <a:r>
              <a:rPr lang="it-IT" dirty="0" err="1" smtClean="0">
                <a:solidFill>
                  <a:schemeClr val="accent1">
                    <a:lumMod val="50000"/>
                  </a:schemeClr>
                </a:solidFill>
              </a:rPr>
              <a:t>matteoverda</a:t>
            </a:r>
            <a:endParaRPr lang="it-IT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51520" y="6423139"/>
            <a:ext cx="64807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chemeClr val="accent1">
                    <a:lumMod val="50000"/>
                  </a:schemeClr>
                </a:solidFill>
              </a:rPr>
              <a:t>2013 – EU total: 462 Bcm. Source: </a:t>
            </a:r>
            <a:r>
              <a:rPr lang="it-IT" sz="1000" dirty="0" err="1" smtClean="0">
                <a:solidFill>
                  <a:schemeClr val="accent1">
                    <a:lumMod val="50000"/>
                  </a:schemeClr>
                </a:solidFill>
              </a:rPr>
              <a:t>Eurogas</a:t>
            </a:r>
            <a:r>
              <a:rPr lang="it-IT" sz="10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1000" i="1" dirty="0" smtClean="0">
                <a:solidFill>
                  <a:schemeClr val="accent1">
                    <a:lumMod val="50000"/>
                  </a:schemeClr>
                </a:solidFill>
              </a:rPr>
              <a:t>Drop in 2013 EU gas demand </a:t>
            </a:r>
            <a:r>
              <a:rPr lang="en-US" sz="1000" i="1" dirty="0" err="1" smtClean="0">
                <a:solidFill>
                  <a:schemeClr val="accent1">
                    <a:lumMod val="50000"/>
                  </a:schemeClr>
                </a:solidFill>
              </a:rPr>
              <a:t>emphasises</a:t>
            </a:r>
            <a:r>
              <a:rPr lang="en-US" sz="1000" i="1" dirty="0" smtClean="0">
                <a:solidFill>
                  <a:schemeClr val="accent1">
                    <a:lumMod val="50000"/>
                  </a:schemeClr>
                </a:solidFill>
              </a:rPr>
              <a:t> need for swift change.</a:t>
            </a:r>
            <a:endParaRPr lang="it-IT" sz="10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0" y="7656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cap="small" dirty="0" smtClean="0">
                <a:solidFill>
                  <a:schemeClr val="bg1"/>
                </a:solidFill>
              </a:rPr>
              <a:t>EU </a:t>
            </a:r>
            <a:r>
              <a:rPr lang="it-IT" sz="2000" b="1" cap="small" dirty="0" err="1" smtClean="0">
                <a:solidFill>
                  <a:schemeClr val="bg1"/>
                </a:solidFill>
              </a:rPr>
              <a:t>natural</a:t>
            </a:r>
            <a:r>
              <a:rPr lang="it-IT" sz="2000" b="1" cap="small" dirty="0" smtClean="0">
                <a:solidFill>
                  <a:schemeClr val="bg1"/>
                </a:solidFill>
              </a:rPr>
              <a:t> gas </a:t>
            </a:r>
            <a:r>
              <a:rPr lang="it-IT" sz="2000" b="1" cap="small" dirty="0" err="1" smtClean="0">
                <a:solidFill>
                  <a:schemeClr val="bg1"/>
                </a:solidFill>
              </a:rPr>
              <a:t>supply</a:t>
            </a:r>
            <a:endParaRPr lang="it-IT" sz="2000" b="1" cap="small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466056"/>
            <a:ext cx="4267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sellaDiTesto 4"/>
          <p:cNvSpPr txBox="1"/>
          <p:nvPr/>
        </p:nvSpPr>
        <p:spPr>
          <a:xfrm>
            <a:off x="6012160" y="1846565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EU domestic production</a:t>
            </a:r>
            <a:b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156 Bcm</a:t>
            </a:r>
            <a:b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US" b="1" cap="small" dirty="0" smtClean="0">
                <a:solidFill>
                  <a:schemeClr val="accent1">
                    <a:lumMod val="50000"/>
                  </a:schemeClr>
                </a:solidFill>
              </a:rPr>
              <a:t>33%)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508104" y="5445224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Russian Federation</a:t>
            </a:r>
            <a:b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126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Gmc</a:t>
            </a:r>
            <a:endParaRPr lang="en-US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b="1" cap="small" dirty="0" smtClean="0">
                <a:solidFill>
                  <a:schemeClr val="accent1">
                    <a:lumMod val="50000"/>
                  </a:schemeClr>
                </a:solidFill>
              </a:rPr>
              <a:t>(27%)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83568" y="3934797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Norway</a:t>
            </a:r>
          </a:p>
          <a:p>
            <a:pPr algn="ctr"/>
            <a:r>
              <a:rPr lang="en-US" b="1" cap="small" dirty="0" smtClean="0">
                <a:solidFill>
                  <a:schemeClr val="accent1">
                    <a:lumMod val="50000"/>
                  </a:schemeClr>
                </a:solidFill>
              </a:rPr>
              <a:t>105 Bcm</a:t>
            </a:r>
            <a:br>
              <a:rPr lang="en-US" b="1" cap="small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cap="small" dirty="0" smtClean="0">
                <a:solidFill>
                  <a:schemeClr val="accent1">
                    <a:lumMod val="50000"/>
                  </a:schemeClr>
                </a:solidFill>
              </a:rPr>
              <a:t>(23%)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115616" y="1704290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Algeria</a:t>
            </a:r>
            <a:b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36 Bcm</a:t>
            </a:r>
          </a:p>
          <a:p>
            <a:pPr algn="ctr"/>
            <a:r>
              <a:rPr lang="en-US" b="1" cap="small" dirty="0" smtClean="0">
                <a:solidFill>
                  <a:schemeClr val="accent1">
                    <a:lumMod val="50000"/>
                  </a:schemeClr>
                </a:solidFill>
              </a:rPr>
              <a:t>(8%)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627784" y="764704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others</a:t>
            </a:r>
          </a:p>
          <a:p>
            <a:pPr algn="ctr"/>
            <a:r>
              <a:rPr lang="en-US" b="1" cap="small" dirty="0" smtClean="0">
                <a:solidFill>
                  <a:schemeClr val="accent1">
                    <a:lumMod val="50000"/>
                  </a:schemeClr>
                </a:solidFill>
              </a:rPr>
              <a:t>39 Bcm</a:t>
            </a:r>
            <a:br>
              <a:rPr lang="en-US" b="1" cap="small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cap="small" dirty="0" smtClean="0">
                <a:solidFill>
                  <a:schemeClr val="accent1">
                    <a:lumMod val="50000"/>
                  </a:schemeClr>
                </a:solidFill>
              </a:rPr>
              <a:t>(9%)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0" y="7656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cap="small" dirty="0" smtClean="0">
                <a:solidFill>
                  <a:schemeClr val="bg1"/>
                </a:solidFill>
              </a:rPr>
              <a:t>Export infrastructures and Ukrainian transit dependence</a:t>
            </a:r>
            <a:endParaRPr lang="en-US" sz="2000" b="1" cap="small" dirty="0">
              <a:solidFill>
                <a:schemeClr val="bg1"/>
              </a:solidFill>
            </a:endParaRPr>
          </a:p>
        </p:txBody>
      </p:sp>
      <p:pic>
        <p:nvPicPr>
          <p:cNvPr id="5" name="Immagine 4" descr="europa_infrastruttu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6514" y="692696"/>
            <a:ext cx="7130972" cy="59400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7656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cap="small" dirty="0" err="1" smtClean="0">
                <a:solidFill>
                  <a:schemeClr val="bg1"/>
                </a:solidFill>
              </a:rPr>
              <a:t>Russian</a:t>
            </a:r>
            <a:r>
              <a:rPr lang="it-IT" sz="2000" b="1" cap="small" dirty="0" smtClean="0">
                <a:solidFill>
                  <a:schemeClr val="bg1"/>
                </a:solidFill>
              </a:rPr>
              <a:t> </a:t>
            </a:r>
            <a:r>
              <a:rPr lang="it-IT" sz="2000" b="1" cap="small" dirty="0" err="1" smtClean="0">
                <a:solidFill>
                  <a:schemeClr val="bg1"/>
                </a:solidFill>
              </a:rPr>
              <a:t>Customers</a:t>
            </a:r>
            <a:endParaRPr lang="it-IT" sz="2000" b="1" cap="small" dirty="0">
              <a:solidFill>
                <a:schemeClr val="bg1"/>
              </a:solidFill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612000" y="836712"/>
          <a:ext cx="7920000" cy="518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0000"/>
                <a:gridCol w="1320000"/>
                <a:gridCol w="1320000"/>
                <a:gridCol w="1320000"/>
                <a:gridCol w="1320000"/>
                <a:gridCol w="1320000"/>
              </a:tblGrid>
              <a:tr h="50400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cap="small" noProof="0" dirty="0" smtClean="0">
                          <a:latin typeface="+mj-lt"/>
                        </a:rPr>
                        <a:t>imports </a:t>
                      </a:r>
                      <a:br>
                        <a:rPr lang="en-US" sz="1400" b="0" i="0" u="none" strike="noStrike" cap="small" noProof="0" dirty="0" smtClean="0">
                          <a:latin typeface="+mj-lt"/>
                        </a:rPr>
                      </a:br>
                      <a:r>
                        <a:rPr lang="en-US" sz="1400" b="0" i="0" u="none" strike="noStrike" cap="small" noProof="0" dirty="0" smtClean="0">
                          <a:latin typeface="+mj-lt"/>
                        </a:rPr>
                        <a:t>from </a:t>
                      </a:r>
                      <a:r>
                        <a:rPr lang="en-US" sz="1400" b="0" i="0" u="none" strike="noStrike" cap="small" noProof="0" dirty="0" err="1" smtClean="0">
                          <a:latin typeface="+mj-lt"/>
                        </a:rPr>
                        <a:t>Russia</a:t>
                      </a:r>
                      <a:r>
                        <a:rPr lang="en-US" sz="1400" b="0" i="0" u="none" strike="noStrike" cap="small" baseline="30000" noProof="0" dirty="0" err="1" smtClean="0">
                          <a:latin typeface="+mj-lt"/>
                        </a:rPr>
                        <a:t>A</a:t>
                      </a:r>
                      <a:endParaRPr lang="en-US" sz="1400" b="0" i="0" u="none" strike="noStrike" cap="small" baseline="30000" noProof="0" dirty="0"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cap="small" noProof="0" dirty="0" smtClean="0">
                          <a:latin typeface="+mj-lt"/>
                        </a:rPr>
                        <a:t>transit</a:t>
                      </a:r>
                      <a:r>
                        <a:rPr lang="en-US" sz="1400" b="0" i="0" u="none" strike="noStrike" cap="small" baseline="0" noProof="0" dirty="0" smtClean="0">
                          <a:latin typeface="+mj-lt"/>
                        </a:rPr>
                        <a:t> </a:t>
                      </a:r>
                      <a:br>
                        <a:rPr lang="en-US" sz="1400" b="0" i="0" u="none" strike="noStrike" cap="small" baseline="0" noProof="0" dirty="0" smtClean="0">
                          <a:latin typeface="+mj-lt"/>
                        </a:rPr>
                      </a:br>
                      <a:r>
                        <a:rPr lang="en-US" sz="1400" b="0" i="0" u="none" strike="noStrike" cap="small" baseline="0" noProof="0" dirty="0" smtClean="0">
                          <a:latin typeface="+mj-lt"/>
                        </a:rPr>
                        <a:t>through </a:t>
                      </a:r>
                      <a:r>
                        <a:rPr lang="en-US" sz="1400" b="0" i="0" u="none" strike="noStrike" cap="small" baseline="0" noProof="0" dirty="0" err="1" smtClean="0">
                          <a:latin typeface="+mj-lt"/>
                        </a:rPr>
                        <a:t>Ukraine</a:t>
                      </a:r>
                      <a:r>
                        <a:rPr lang="en-US" sz="1400" b="0" i="0" u="none" strike="noStrike" kern="1200" cap="small" baseline="30000" noProof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endParaRPr lang="en-US" sz="1400" b="0" i="0" u="none" strike="noStrike" cap="small" noProof="0" dirty="0"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cap="small" noProof="0" dirty="0" smtClean="0">
                          <a:latin typeface="+mj-lt"/>
                        </a:rPr>
                        <a:t>share of </a:t>
                      </a:r>
                      <a:br>
                        <a:rPr lang="en-US" sz="1400" b="0" i="0" u="none" strike="noStrike" cap="small" noProof="0" dirty="0" smtClean="0">
                          <a:latin typeface="+mj-lt"/>
                        </a:rPr>
                      </a:br>
                      <a:r>
                        <a:rPr lang="en-US" sz="1400" b="0" i="0" u="none" strike="noStrike" cap="small" noProof="0" dirty="0" smtClean="0">
                          <a:latin typeface="+mj-lt"/>
                        </a:rPr>
                        <a:t>Ukrainian</a:t>
                      </a:r>
                      <a:r>
                        <a:rPr lang="en-US" sz="1400" b="0" i="0" u="none" strike="noStrike" cap="small" baseline="0" noProof="0" dirty="0" smtClean="0">
                          <a:latin typeface="+mj-lt"/>
                        </a:rPr>
                        <a:t> transit</a:t>
                      </a:r>
                      <a:endParaRPr lang="en-US" sz="1400" b="0" i="0" u="none" strike="noStrike" cap="small" noProof="0" dirty="0"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cap="small" noProof="0" dirty="0" smtClean="0">
                          <a:latin typeface="+mj-lt"/>
                        </a:rPr>
                        <a:t>Russian gas / gas </a:t>
                      </a:r>
                      <a:r>
                        <a:rPr lang="en-US" sz="1400" b="0" i="0" u="none" strike="noStrike" cap="small" noProof="0" dirty="0" err="1" smtClean="0">
                          <a:latin typeface="+mj-lt"/>
                        </a:rPr>
                        <a:t>consumption</a:t>
                      </a:r>
                      <a:r>
                        <a:rPr lang="en-US" sz="1400" b="0" i="0" u="none" strike="noStrike" kern="1200" cap="small" baseline="30000" noProof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endParaRPr lang="en-US" sz="1400" b="0" i="0" u="none" strike="noStrike" cap="small" noProof="0" dirty="0"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cap="small" noProof="0" dirty="0" smtClean="0">
                          <a:latin typeface="+mj-lt"/>
                        </a:rPr>
                        <a:t>Gas</a:t>
                      </a:r>
                      <a:r>
                        <a:rPr lang="en-US" sz="1400" b="0" i="0" u="none" strike="noStrike" cap="small" baseline="0" noProof="0" dirty="0" smtClean="0">
                          <a:latin typeface="+mj-lt"/>
                        </a:rPr>
                        <a:t> / energy </a:t>
                      </a:r>
                      <a:r>
                        <a:rPr lang="en-US" sz="1400" b="0" i="0" u="none" strike="noStrike" cap="small" baseline="0" noProof="0" dirty="0" err="1" smtClean="0">
                          <a:latin typeface="+mj-lt"/>
                        </a:rPr>
                        <a:t>consumption</a:t>
                      </a:r>
                      <a:r>
                        <a:rPr lang="en-US" sz="1400" b="0" i="0" u="none" strike="noStrike" kern="1200" cap="small" baseline="30000" noProof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endParaRPr lang="en-US" sz="1400" b="0" i="0" u="none" strike="noStrike" cap="small" noProof="0" dirty="0"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Italy</a:t>
                      </a:r>
                      <a:endParaRPr lang="en-US" sz="1600" b="0" i="0" u="none" strike="noStrike" noProof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10800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600" b="0" i="0" u="none" strike="noStrike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24,1</a:t>
                      </a:r>
                      <a:endParaRPr lang="en-US" sz="1600" b="0" i="0" u="none" strike="noStrike" noProof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4680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600" b="0" i="0" u="none" strike="noStrike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24,1</a:t>
                      </a:r>
                      <a:endParaRPr lang="en-US" sz="1600" b="0" i="0" u="none" strike="noStrike" noProof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4680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600" b="0" i="0" u="none" strike="noStrike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100%</a:t>
                      </a:r>
                      <a:endParaRPr lang="en-US" sz="1600" b="0" i="0" u="none" strike="noStrike" noProof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3600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50825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0" i="0" u="none" strike="noStrike" kern="120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29%</a:t>
                      </a:r>
                    </a:p>
                  </a:txBody>
                  <a:tcPr marL="0" marR="1800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50825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0" i="0" u="none" strike="noStrike" kern="120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38%</a:t>
                      </a:r>
                    </a:p>
                  </a:txBody>
                  <a:tcPr marL="0" marR="180000" marT="0" marB="0" anchor="ctr"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Germany</a:t>
                      </a:r>
                      <a:endParaRPr lang="en-US" sz="1600" b="0" i="0" u="none" strike="noStrike" noProof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108000" marR="0" marT="0" marB="0" anchor="ctr"/>
                </a:tc>
                <a:tc>
                  <a:txBody>
                    <a:bodyPr/>
                    <a:lstStyle/>
                    <a:p>
                      <a:pPr lvl="0" algn="r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600" b="0" i="0" u="none" strike="noStrike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38,2</a:t>
                      </a:r>
                      <a:endParaRPr lang="en-US" sz="1600" b="0" i="0" u="none" strike="noStrike" noProof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468000" marT="0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600" b="0" i="0" u="none" strike="noStrike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11,1</a:t>
                      </a:r>
                      <a:endParaRPr lang="en-US" sz="1600" b="0" i="0" u="none" strike="noStrike" noProof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468000" marT="0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600" b="0" i="0" u="none" strike="noStrike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29%</a:t>
                      </a:r>
                      <a:endParaRPr lang="en-US" sz="1600" b="0" i="0" u="none" strike="noStrike" noProof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250825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0" i="0" u="none" strike="noStrike" kern="120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37%</a:t>
                      </a:r>
                    </a:p>
                  </a:txBody>
                  <a:tcPr marL="0" marR="180000" marT="0" marB="0" anchor="ctr"/>
                </a:tc>
                <a:tc>
                  <a:txBody>
                    <a:bodyPr/>
                    <a:lstStyle/>
                    <a:p>
                      <a:pPr marL="0" marR="250825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0" i="0" u="none" strike="noStrike" kern="120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22%</a:t>
                      </a:r>
                    </a:p>
                  </a:txBody>
                  <a:tcPr marL="0" marR="180000" marT="0" marB="0" anchor="ctr"/>
                </a:tc>
              </a:tr>
              <a:tr h="360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Czech Rep.</a:t>
                      </a:r>
                      <a:endParaRPr lang="en-US" sz="1600" b="0" i="0" u="none" strike="noStrike" noProof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10800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600" b="0" i="0" u="none" strike="noStrike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7,0</a:t>
                      </a:r>
                      <a:endParaRPr lang="en-US" sz="1600" b="0" i="0" u="none" strike="noStrike" noProof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4680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600" b="0" i="0" u="none" strike="noStrike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7,0</a:t>
                      </a:r>
                      <a:endParaRPr lang="en-US" sz="1600" b="0" i="0" u="none" strike="noStrike" noProof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4680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600" b="0" i="0" u="none" strike="noStrike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100%</a:t>
                      </a:r>
                      <a:endParaRPr lang="en-US" sz="1600" b="0" i="0" u="none" strike="noStrike" noProof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3600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50825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0" i="0" u="none" strike="noStrike" kern="120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57%</a:t>
                      </a:r>
                    </a:p>
                  </a:txBody>
                  <a:tcPr marL="0" marR="1800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50825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0" i="0" u="none" strike="noStrike" kern="120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18%</a:t>
                      </a:r>
                    </a:p>
                  </a:txBody>
                  <a:tcPr marL="0" marR="180000" marT="0" marB="0" anchor="ctr"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Hungary</a:t>
                      </a:r>
                      <a:endParaRPr lang="en-US" sz="1600" b="0" i="0" u="none" strike="noStrike" noProof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108000" marR="0" marT="0" marB="0" anchor="ctr"/>
                </a:tc>
                <a:tc>
                  <a:txBody>
                    <a:bodyPr/>
                    <a:lstStyle/>
                    <a:p>
                      <a:pPr lvl="0" algn="r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600" b="0" i="0" u="none" strike="noStrike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5,7</a:t>
                      </a:r>
                      <a:endParaRPr lang="en-US" sz="1600" b="0" i="0" u="none" strike="noStrike" noProof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468000" marT="0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600" b="0" i="0" u="none" strike="noStrike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5,7</a:t>
                      </a:r>
                      <a:endParaRPr lang="en-US" sz="1600" b="0" i="0" u="none" strike="noStrike" noProof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468000" marT="0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600" b="0" i="0" u="none" strike="noStrike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100%</a:t>
                      </a:r>
                      <a:endParaRPr lang="en-US" sz="1600" b="0" i="0" u="none" strike="noStrike" noProof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250825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0" i="0" u="none" strike="noStrike" kern="120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80%</a:t>
                      </a:r>
                    </a:p>
                  </a:txBody>
                  <a:tcPr marL="0" marR="180000" marT="0" marB="0" anchor="ctr"/>
                </a:tc>
                <a:tc>
                  <a:txBody>
                    <a:bodyPr/>
                    <a:lstStyle/>
                    <a:p>
                      <a:pPr marL="0" marR="250825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0" i="0" u="none" strike="noStrike" kern="120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40%</a:t>
                      </a:r>
                    </a:p>
                  </a:txBody>
                  <a:tcPr marL="0" marR="180000" marT="0" marB="0" anchor="ctr"/>
                </a:tc>
              </a:tr>
              <a:tr h="360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Slovakia</a:t>
                      </a:r>
                      <a:endParaRPr lang="en-US" sz="1600" b="0" i="0" u="none" strike="noStrike" noProof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10800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600" b="0" i="0" u="none" strike="noStrike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5,1</a:t>
                      </a:r>
                      <a:endParaRPr lang="en-US" sz="1600" b="0" i="0" u="none" strike="noStrike" noProof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4680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600" b="0" i="0" u="none" strike="noStrike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5,1</a:t>
                      </a:r>
                      <a:endParaRPr lang="en-US" sz="1600" b="0" i="0" u="none" strike="noStrike" noProof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4680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600" b="0" i="0" u="none" strike="noStrike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100%</a:t>
                      </a:r>
                      <a:endParaRPr lang="en-US" sz="1600" b="0" i="0" u="none" strike="noStrike" noProof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3600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50825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0" i="0" u="none" strike="noStrike" kern="120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84%</a:t>
                      </a:r>
                    </a:p>
                  </a:txBody>
                  <a:tcPr marL="0" marR="1800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50825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0" i="0" u="none" strike="noStrike" kern="120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32%</a:t>
                      </a:r>
                    </a:p>
                  </a:txBody>
                  <a:tcPr marL="0" marR="180000" marT="0" marB="0" anchor="ctr"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Austria</a:t>
                      </a:r>
                      <a:endParaRPr lang="en-US" sz="1600" b="0" i="0" u="none" strike="noStrike" noProof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108000" marR="0" marT="0" marB="0" anchor="ctr"/>
                </a:tc>
                <a:tc>
                  <a:txBody>
                    <a:bodyPr/>
                    <a:lstStyle/>
                    <a:p>
                      <a:pPr lvl="0" algn="r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600" b="0" i="0" u="none" strike="noStrike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5,0</a:t>
                      </a:r>
                      <a:endParaRPr lang="en-US" sz="1600" b="0" i="0" u="none" strike="noStrike" noProof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468000" marT="0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600" b="0" i="0" u="none" strike="noStrike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5,0</a:t>
                      </a:r>
                      <a:endParaRPr lang="en-US" sz="1600" b="0" i="0" u="none" strike="noStrike" noProof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468000" marT="0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600" b="0" i="0" u="none" strike="noStrike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100%</a:t>
                      </a:r>
                      <a:endParaRPr lang="en-US" sz="1600" b="0" i="0" u="none" strike="noStrike" noProof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250825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0" i="0" u="none" strike="noStrike" kern="120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60%</a:t>
                      </a:r>
                    </a:p>
                  </a:txBody>
                  <a:tcPr marL="0" marR="180000" marT="0" marB="0" anchor="ctr"/>
                </a:tc>
                <a:tc>
                  <a:txBody>
                    <a:bodyPr/>
                    <a:lstStyle/>
                    <a:p>
                      <a:pPr marL="0" marR="250825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0" i="0" u="none" strike="noStrike" kern="120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25%</a:t>
                      </a:r>
                    </a:p>
                  </a:txBody>
                  <a:tcPr marL="0" marR="180000" marT="0" marB="0" anchor="ctr"/>
                </a:tc>
              </a:tr>
              <a:tr h="360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France</a:t>
                      </a:r>
                      <a:endParaRPr lang="en-US" sz="1600" b="0" i="0" u="none" strike="noStrike" noProof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10800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600" b="0" i="0" u="none" strike="noStrike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7,8</a:t>
                      </a:r>
                      <a:endParaRPr lang="en-US" sz="1600" b="0" i="0" u="none" strike="noStrike" noProof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4680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600" b="0" i="0" u="none" strike="noStrike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3,0</a:t>
                      </a:r>
                      <a:endParaRPr lang="en-US" sz="1600" b="0" i="0" u="none" strike="noStrike" noProof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4680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600" b="0" i="0" u="none" strike="noStrike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38%</a:t>
                      </a:r>
                      <a:endParaRPr lang="en-US" sz="1600" b="0" i="0" u="none" strike="noStrike" noProof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3600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50825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0" i="0" u="none" strike="noStrike" kern="120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16%</a:t>
                      </a:r>
                    </a:p>
                  </a:txBody>
                  <a:tcPr marL="0" marR="1800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50825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0" i="0" u="none" strike="noStrike" kern="120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16%</a:t>
                      </a:r>
                    </a:p>
                  </a:txBody>
                  <a:tcPr marL="0" marR="180000" marT="0" marB="0" anchor="ctr"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Bulgaria</a:t>
                      </a:r>
                      <a:endParaRPr lang="en-US" sz="1600" b="0" i="0" u="none" strike="noStrike" noProof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108000" marR="0" marT="0" marB="0" anchor="ctr"/>
                </a:tc>
                <a:tc>
                  <a:txBody>
                    <a:bodyPr/>
                    <a:lstStyle/>
                    <a:p>
                      <a:pPr lvl="0" algn="r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600" b="0" i="0" u="none" strike="noStrike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2,6</a:t>
                      </a:r>
                      <a:endParaRPr lang="en-US" sz="1600" b="0" i="0" u="none" strike="noStrike" noProof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468000" marT="0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600" b="0" i="0" u="none" strike="noStrike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2,6</a:t>
                      </a:r>
                      <a:endParaRPr lang="en-US" sz="1600" b="0" i="0" u="none" strike="noStrike" noProof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468000" marT="0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600" b="0" i="0" u="none" strike="noStrike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100%</a:t>
                      </a:r>
                      <a:endParaRPr lang="en-US" sz="1600" b="0" i="0" u="none" strike="noStrike" noProof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250825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0" i="0" u="none" strike="noStrike" kern="120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89%</a:t>
                      </a:r>
                    </a:p>
                  </a:txBody>
                  <a:tcPr marL="0" marR="180000" marT="0" marB="0" anchor="ctr"/>
                </a:tc>
                <a:tc>
                  <a:txBody>
                    <a:bodyPr/>
                    <a:lstStyle/>
                    <a:p>
                      <a:pPr marL="0" marR="250825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0" i="0" u="none" strike="noStrike" kern="120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14%</a:t>
                      </a:r>
                    </a:p>
                  </a:txBody>
                  <a:tcPr marL="0" marR="180000" marT="0" marB="0" anchor="ctr"/>
                </a:tc>
              </a:tr>
              <a:tr h="360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Greece</a:t>
                      </a:r>
                      <a:endParaRPr lang="en-US" sz="1600" b="0" i="0" u="none" strike="noStrike" noProof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10800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600" b="0" i="0" u="none" strike="noStrike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2,5</a:t>
                      </a:r>
                      <a:endParaRPr lang="en-US" sz="1600" b="0" i="0" u="none" strike="noStrike" noProof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4680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600" b="0" i="0" u="none" strike="noStrike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2,5</a:t>
                      </a:r>
                      <a:endParaRPr lang="en-US" sz="1600" b="0" i="0" u="none" strike="noStrike" noProof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4680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600" b="0" i="0" u="none" strike="noStrike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100%</a:t>
                      </a:r>
                      <a:endParaRPr lang="en-US" sz="1600" b="0" i="0" u="none" strike="noStrike" noProof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3600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50825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0" i="0" u="none" strike="noStrike" kern="120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56%</a:t>
                      </a:r>
                    </a:p>
                  </a:txBody>
                  <a:tcPr marL="0" marR="1800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50825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0" i="0" u="none" strike="noStrike" kern="120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13%</a:t>
                      </a:r>
                    </a:p>
                  </a:txBody>
                  <a:tcPr marL="0" marR="180000" marT="0" marB="0" anchor="ctr"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Romania</a:t>
                      </a:r>
                      <a:endParaRPr lang="en-US" sz="1600" b="0" i="0" u="none" strike="noStrike" noProof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108000" marR="0" marT="0" marB="0" anchor="ctr"/>
                </a:tc>
                <a:tc>
                  <a:txBody>
                    <a:bodyPr/>
                    <a:lstStyle/>
                    <a:p>
                      <a:pPr lvl="0" algn="r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600" b="0" i="0" u="none" strike="noStrike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1,1</a:t>
                      </a:r>
                      <a:endParaRPr lang="en-US" sz="1600" b="0" i="0" u="none" strike="noStrike" noProof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468000" marT="0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600" b="0" i="0" u="none" strike="noStrike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1,1</a:t>
                      </a:r>
                      <a:endParaRPr lang="en-US" sz="1600" b="0" i="0" u="none" strike="noStrike" noProof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468000" marT="0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600" b="0" i="0" u="none" strike="noStrike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100%</a:t>
                      </a:r>
                      <a:endParaRPr lang="en-US" sz="1600" b="0" i="0" u="none" strike="noStrike" noProof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250825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0" i="0" u="none" strike="noStrike" kern="120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24%</a:t>
                      </a:r>
                    </a:p>
                  </a:txBody>
                  <a:tcPr marL="0" marR="180000" marT="0" marB="0" anchor="ctr"/>
                </a:tc>
                <a:tc>
                  <a:txBody>
                    <a:bodyPr/>
                    <a:lstStyle/>
                    <a:p>
                      <a:pPr marL="0" marR="250825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0" i="0" u="none" strike="noStrike" kern="120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36%</a:t>
                      </a:r>
                    </a:p>
                  </a:txBody>
                  <a:tcPr marL="0" marR="180000" marT="0" marB="0" anchor="ctr"/>
                </a:tc>
              </a:tr>
              <a:tr h="360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Slovenia</a:t>
                      </a:r>
                      <a:endParaRPr lang="en-US" sz="1600" b="0" i="0" u="none" strike="noStrike" noProof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10800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600" b="0" i="0" u="none" strike="noStrike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0,5</a:t>
                      </a:r>
                      <a:endParaRPr lang="en-US" sz="1600" b="0" i="0" u="none" strike="noStrike" noProof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4680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600" b="0" i="0" u="none" strike="noStrike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0,5</a:t>
                      </a:r>
                      <a:endParaRPr lang="en-US" sz="1600" b="0" i="0" u="none" strike="noStrike" noProof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4680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600" b="0" i="0" u="none" strike="noStrike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100%</a:t>
                      </a:r>
                      <a:endParaRPr lang="en-US" sz="1600" b="0" i="0" u="none" strike="noStrike" noProof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3600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50825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0" i="0" u="none" strike="noStrike" kern="120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60%</a:t>
                      </a:r>
                    </a:p>
                  </a:txBody>
                  <a:tcPr marL="0" marR="1800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50825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0" i="0" u="none" strike="noStrike" kern="120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0" marR="180000" marT="0" marB="0" anchor="ctr"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others</a:t>
                      </a:r>
                      <a:endParaRPr lang="en-US" sz="1600" b="0" i="0" u="none" strike="noStrike" noProof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108000" marR="0" marT="0" marB="0" anchor="ctr"/>
                </a:tc>
                <a:tc>
                  <a:txBody>
                    <a:bodyPr/>
                    <a:lstStyle/>
                    <a:p>
                      <a:pPr lvl="0" algn="r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600" b="0" i="0" u="none" strike="noStrike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26,9</a:t>
                      </a:r>
                      <a:endParaRPr lang="en-US" sz="1600" b="0" i="0" u="none" strike="noStrike" noProof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468000" marT="0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600" b="0" i="0" u="none" strike="noStrike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0,0</a:t>
                      </a:r>
                      <a:endParaRPr lang="en-US" sz="1600" b="0" i="0" u="none" strike="noStrike" noProof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468000" marT="0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600" b="0" i="0" u="none" strike="noStrike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-</a:t>
                      </a:r>
                      <a:endParaRPr lang="en-US" sz="1600" b="0" i="0" u="none" strike="noStrike" noProof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250825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0" i="0" u="none" strike="noStrike" kern="120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0" marR="180000" marT="0" marB="0" anchor="ctr"/>
                </a:tc>
                <a:tc>
                  <a:txBody>
                    <a:bodyPr/>
                    <a:lstStyle/>
                    <a:p>
                      <a:pPr marL="0" marR="250825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0" i="0" u="none" strike="noStrike" kern="120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24%</a:t>
                      </a:r>
                    </a:p>
                  </a:txBody>
                  <a:tcPr marL="0" marR="180000" marT="0" marB="0" anchor="ctr"/>
                </a:tc>
              </a:tr>
              <a:tr h="360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EU</a:t>
                      </a:r>
                      <a:endParaRPr lang="en-US" sz="1600" b="1" i="0" u="none" strike="noStrike" noProof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10800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600" b="1" i="0" u="none" strike="noStrike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126,5</a:t>
                      </a:r>
                      <a:endParaRPr lang="en-US" sz="1600" b="1" i="0" u="none" strike="noStrike" noProof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4680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600" b="1" i="0" u="none" strike="noStrike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67,7</a:t>
                      </a:r>
                      <a:endParaRPr lang="en-US" sz="1600" b="1" i="0" u="none" strike="noStrike" noProof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4680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600" b="1" i="0" u="none" strike="noStrike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54%</a:t>
                      </a:r>
                      <a:endParaRPr lang="en-US" sz="1600" b="1" i="0" u="none" strike="noStrike" noProof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3600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50825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 i="0" u="none" strike="noStrike" kern="120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24%</a:t>
                      </a:r>
                    </a:p>
                  </a:txBody>
                  <a:tcPr marL="0" marR="1800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50825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 i="0" u="none" strike="noStrike" kern="120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24%</a:t>
                      </a:r>
                    </a:p>
                  </a:txBody>
                  <a:tcPr marL="0" marR="18000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251520" y="6423139"/>
            <a:ext cx="86409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err="1" smtClean="0">
                <a:solidFill>
                  <a:schemeClr val="accent1">
                    <a:lumMod val="50000"/>
                  </a:schemeClr>
                </a:solidFill>
              </a:rPr>
              <a:t>Sources</a:t>
            </a:r>
            <a:r>
              <a:rPr lang="it-IT" sz="1000" dirty="0" smtClean="0">
                <a:solidFill>
                  <a:schemeClr val="accent1">
                    <a:lumMod val="50000"/>
                  </a:schemeClr>
                </a:solidFill>
              </a:rPr>
              <a:t>: A – (2013, Bcm) Gazprom Export and </a:t>
            </a:r>
            <a:r>
              <a:rPr lang="it-IT" sz="1000" dirty="0" err="1" smtClean="0">
                <a:solidFill>
                  <a:schemeClr val="accent1">
                    <a:lumMod val="50000"/>
                  </a:schemeClr>
                </a:solidFill>
              </a:rPr>
              <a:t>Eurogas</a:t>
            </a:r>
            <a:r>
              <a:rPr lang="it-IT" sz="1000" dirty="0" smtClean="0">
                <a:solidFill>
                  <a:schemeClr val="accent1">
                    <a:lumMod val="50000"/>
                  </a:schemeClr>
                </a:solidFill>
              </a:rPr>
              <a:t>; B – (2013, Bcm) </a:t>
            </a:r>
            <a:r>
              <a:rPr lang="it-IT" sz="1000" dirty="0" err="1" smtClean="0">
                <a:solidFill>
                  <a:schemeClr val="accent1">
                    <a:lumMod val="50000"/>
                  </a:schemeClr>
                </a:solidFill>
              </a:rPr>
              <a:t>Pirani</a:t>
            </a:r>
            <a:r>
              <a:rPr lang="it-IT" sz="1000" dirty="0" smtClean="0">
                <a:solidFill>
                  <a:schemeClr val="accent1">
                    <a:lumMod val="50000"/>
                  </a:schemeClr>
                </a:solidFill>
              </a:rPr>
              <a:t> (2014); C – (2012) </a:t>
            </a:r>
            <a:r>
              <a:rPr lang="it-IT" sz="1000" dirty="0" err="1" smtClean="0">
                <a:solidFill>
                  <a:schemeClr val="accent1">
                    <a:lumMod val="50000"/>
                  </a:schemeClr>
                </a:solidFill>
              </a:rPr>
              <a:t>Eurogas</a:t>
            </a:r>
            <a:r>
              <a:rPr lang="it-IT" sz="1000" dirty="0" smtClean="0">
                <a:solidFill>
                  <a:schemeClr val="accent1">
                    <a:lumMod val="50000"/>
                  </a:schemeClr>
                </a:solidFill>
              </a:rPr>
              <a:t>; D – (2012) BP.</a:t>
            </a:r>
            <a:endParaRPr lang="it-IT" sz="1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la 7"/>
          <p:cNvGraphicFramePr>
            <a:graphicFrameLocks noGrp="1"/>
          </p:cNvGraphicFramePr>
          <p:nvPr/>
        </p:nvGraphicFramePr>
        <p:xfrm>
          <a:off x="611560" y="1412776"/>
          <a:ext cx="7920000" cy="4135544"/>
        </p:xfrm>
        <a:graphic>
          <a:graphicData uri="http://schemas.openxmlformats.org/drawingml/2006/table">
            <a:tbl>
              <a:tblPr/>
              <a:tblGrid>
                <a:gridCol w="1800200"/>
                <a:gridCol w="1872208"/>
                <a:gridCol w="1944216"/>
                <a:gridCol w="971668"/>
                <a:gridCol w="1331708"/>
              </a:tblGrid>
              <a:tr h="504058"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cap="small" baseline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Transit</a:t>
                      </a:r>
                      <a:r>
                        <a:rPr lang="it-IT" sz="1400" b="1" i="0" u="none" strike="noStrike" cap="small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it-IT" sz="1400" b="1" i="0" u="none" strike="noStrike" cap="small" baseline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Countries</a:t>
                      </a:r>
                      <a:endParaRPr lang="it-IT" sz="1400" b="1" i="0" u="none" strike="noStrike" cap="small" baseline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cap="small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Max. (</a:t>
                      </a:r>
                      <a:r>
                        <a:rPr lang="it-IT" sz="1400" b="1" i="0" u="none" strike="noStrike" cap="small" baseline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daily</a:t>
                      </a:r>
                      <a:r>
                        <a:rPr lang="it-IT" sz="1400" b="1" i="0" u="none" strike="noStrike" cap="small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)</a:t>
                      </a:r>
                    </a:p>
                    <a:p>
                      <a:pPr algn="ctr" fontAlgn="b"/>
                      <a:r>
                        <a:rPr lang="it-IT" sz="1400" b="1" i="0" u="none" strike="noStrike" cap="small" baseline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Mcm</a:t>
                      </a:r>
                      <a:endParaRPr lang="it-IT" sz="1400" b="1" i="0" u="none" strike="noStrike" cap="small" baseline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cap="small" baseline="0" dirty="0">
                          <a:solidFill>
                            <a:schemeClr val="bg1"/>
                          </a:solidFill>
                          <a:latin typeface="+mj-lt"/>
                        </a:rPr>
                        <a:t>Max </a:t>
                      </a:r>
                      <a:r>
                        <a:rPr lang="it-IT" sz="1400" b="1" i="0" u="none" strike="noStrike" cap="small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(</a:t>
                      </a:r>
                      <a:r>
                        <a:rPr lang="it-IT" sz="1400" b="1" i="0" u="none" strike="noStrike" cap="small" baseline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yearly</a:t>
                      </a:r>
                      <a:r>
                        <a:rPr lang="it-IT" sz="1400" b="1" i="0" u="none" strike="noStrike" cap="small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)</a:t>
                      </a:r>
                      <a:br>
                        <a:rPr lang="it-IT" sz="1400" b="1" i="0" u="none" strike="noStrike" cap="small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</a:br>
                      <a:r>
                        <a:rPr lang="it-IT" sz="1400" b="1" i="0" u="none" strike="noStrike" cap="small" baseline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Gcm</a:t>
                      </a:r>
                      <a:endParaRPr lang="it-IT" sz="1400" b="1" i="0" u="none" strike="noStrike" cap="small" baseline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68446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Ukrainian</a:t>
                      </a:r>
                      <a:r>
                        <a:rPr lang="en-US" sz="1600" b="0" i="0" u="none" strike="noStrike" baseline="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 gas system</a:t>
                      </a:r>
                      <a:endParaRPr lang="en-US" sz="1600" b="0" i="0" u="none" strike="noStrike" noProof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Slovakia, Hungary, </a:t>
                      </a:r>
                      <a:r>
                        <a:rPr lang="en-US" sz="1600" b="0" i="0" u="none" strike="noStrike" kern="120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Romania, Poland</a:t>
                      </a:r>
                    </a:p>
                  </a:txBody>
                  <a:tcPr marL="0" marR="0" marT="177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Ukraine</a:t>
                      </a:r>
                      <a:endParaRPr lang="en-US" sz="1600" b="0" i="0" u="none" strike="noStrike" noProof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452</a:t>
                      </a:r>
                      <a:endParaRPr lang="en-US" sz="1600" b="0" i="0" u="none" strike="noStrike" noProof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177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148</a:t>
                      </a:r>
                      <a:endParaRPr lang="en-US" sz="1600" b="0" i="0" u="none" strike="noStrike" noProof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073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Nord Stream</a:t>
                      </a:r>
                      <a:endParaRPr lang="en-US" sz="1600" b="0" i="0" u="none" strike="noStrike" noProof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Germany</a:t>
                      </a:r>
                      <a:endParaRPr lang="en-US" sz="1600" b="0" i="0" u="none" strike="noStrike" noProof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177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-</a:t>
                      </a:r>
                      <a:endParaRPr lang="en-US" sz="1600" b="0" i="0" u="none" strike="noStrike" noProof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160</a:t>
                      </a:r>
                      <a:endParaRPr lang="en-US" sz="1600" b="0" i="0" u="none" strike="noStrike" noProof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177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53</a:t>
                      </a:r>
                      <a:endParaRPr lang="en-US" sz="1600" b="0" i="0" u="none" strike="noStrike" noProof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4073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noProof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Yamal-Europa</a:t>
                      </a:r>
                      <a:endParaRPr lang="en-US" sz="1600" b="0" i="0" u="none" strike="noStrike" noProof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Poland</a:t>
                      </a:r>
                      <a:endParaRPr lang="en-US" sz="1600" b="0" i="0" u="none" strike="noStrike" noProof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177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Belarus</a:t>
                      </a:r>
                      <a:endParaRPr lang="en-US" sz="1600" b="0" i="0" u="none" strike="noStrike" noProof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102</a:t>
                      </a:r>
                      <a:endParaRPr lang="en-US" sz="1600" b="0" i="0" u="none" strike="noStrike" noProof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177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noProof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33</a:t>
                      </a:r>
                      <a:endParaRPr lang="en-US" sz="1600" b="0" i="0" u="none" strike="noStrike" noProof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073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Blue Stream</a:t>
                      </a:r>
                      <a:endParaRPr lang="en-US" sz="1600" b="0" i="0" u="none" strike="noStrike" noProof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Turkey</a:t>
                      </a:r>
                      <a:endParaRPr lang="en-US" sz="1600" b="0" i="0" u="none" strike="noStrike" noProof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177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-</a:t>
                      </a:r>
                      <a:endParaRPr lang="en-US" sz="1600" b="0" i="0" u="none" strike="noStrike" noProof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49</a:t>
                      </a:r>
                      <a:endParaRPr lang="en-US" sz="1600" b="0" i="0" u="none" strike="noStrike" noProof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177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16</a:t>
                      </a:r>
                      <a:endParaRPr lang="en-US" sz="1600" b="0" i="0" u="none" strike="noStrike" noProof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0000">
                <a:tc gridSpan="3"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total</a:t>
                      </a:r>
                      <a:r>
                        <a:rPr lang="en-US" sz="1600" b="1" i="0" u="none" strike="noStrike" baseline="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 (main pipelines)</a:t>
                      </a:r>
                      <a:endParaRPr lang="en-US" sz="1600" b="1" i="0" u="none" strike="noStrike" noProof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763</a:t>
                      </a:r>
                      <a:endParaRPr lang="en-US" sz="1600" b="1" i="0" u="none" strike="noStrike" noProof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177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250</a:t>
                      </a:r>
                      <a:endParaRPr lang="en-US" sz="1600" b="1" i="0" u="none" strike="noStrike" noProof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483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Minor pipelines</a:t>
                      </a:r>
                      <a:endParaRPr lang="en-US" sz="1600" b="0" i="0" u="none" strike="noStrike" noProof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Estonia, </a:t>
                      </a:r>
                      <a:r>
                        <a:rPr lang="en-US" sz="1600" b="0" i="0" u="none" strike="noStrike" noProof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Finlandia</a:t>
                      </a:r>
                      <a:r>
                        <a:rPr lang="en-US" sz="1600" b="0" i="0" u="none" strike="noStrike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="0" i="0" u="none" strike="noStrike" noProof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Lettonia</a:t>
                      </a:r>
                      <a:r>
                        <a:rPr lang="en-US" sz="1600" b="0" i="0" u="none" strike="noStrike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, </a:t>
                      </a:r>
                      <a:r>
                        <a:rPr lang="en-US" sz="1600" b="0" i="0" u="none" strike="noStrike" noProof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Lituania</a:t>
                      </a:r>
                      <a:endParaRPr lang="en-US" sz="1600" b="0" i="0" u="none" strike="noStrike" noProof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177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-</a:t>
                      </a:r>
                      <a:endParaRPr lang="en-US" sz="1600" b="0" i="0" u="none" strike="noStrike" noProof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103</a:t>
                      </a:r>
                      <a:endParaRPr lang="en-US" sz="1600" b="0" i="0" u="none" strike="noStrike" noProof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177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34</a:t>
                      </a:r>
                      <a:endParaRPr lang="en-US" sz="1600" b="0" i="0" u="none" strike="noStrike" noProof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0000">
                <a:tc gridSpan="3"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total (Europe)</a:t>
                      </a:r>
                      <a:endParaRPr lang="en-US" sz="1600" b="1" i="0" u="none" strike="noStrike" noProof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866</a:t>
                      </a:r>
                      <a:endParaRPr lang="en-US" sz="1600" b="1" i="0" u="none" strike="noStrike" noProof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177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284</a:t>
                      </a:r>
                      <a:endParaRPr lang="en-US" sz="1600" b="1" i="0" u="none" strike="noStrike" noProof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0" y="7656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cap="small" dirty="0" smtClean="0">
                <a:solidFill>
                  <a:schemeClr val="bg1"/>
                </a:solidFill>
              </a:rPr>
              <a:t>Russia-Europe natural gas export infrastructures</a:t>
            </a:r>
            <a:endParaRPr lang="en-GB" sz="2000" b="1" cap="small" dirty="0">
              <a:solidFill>
                <a:schemeClr val="bg1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51520" y="6423139"/>
            <a:ext cx="67687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chemeClr val="accent1">
                    <a:lumMod val="50000"/>
                  </a:schemeClr>
                </a:solidFill>
              </a:rPr>
              <a:t>2013 – </a:t>
            </a:r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</a:rPr>
              <a:t>Implied yearly functioning rate 90%. Source: elaboration on ENTSOG/GIE.</a:t>
            </a:r>
            <a:endParaRPr lang="en-US" sz="1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la 7"/>
          <p:cNvGraphicFramePr>
            <a:graphicFrameLocks noGrp="1"/>
          </p:cNvGraphicFramePr>
          <p:nvPr/>
        </p:nvGraphicFramePr>
        <p:xfrm>
          <a:off x="2340000" y="1899001"/>
          <a:ext cx="4464001" cy="3168000"/>
        </p:xfrm>
        <a:graphic>
          <a:graphicData uri="http://schemas.openxmlformats.org/drawingml/2006/table">
            <a:tbl>
              <a:tblPr/>
              <a:tblGrid>
                <a:gridCol w="1596877"/>
                <a:gridCol w="1433562"/>
                <a:gridCol w="1433562"/>
              </a:tblGrid>
              <a:tr h="648000"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cap="small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Max. (</a:t>
                      </a:r>
                      <a:r>
                        <a:rPr lang="it-IT" sz="1400" b="1" i="0" u="none" strike="noStrike" cap="small" baseline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daily</a:t>
                      </a:r>
                      <a:r>
                        <a:rPr lang="it-IT" sz="1400" b="1" i="0" u="none" strike="noStrike" cap="small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)</a:t>
                      </a:r>
                    </a:p>
                    <a:p>
                      <a:pPr algn="ctr" fontAlgn="b"/>
                      <a:r>
                        <a:rPr lang="it-IT" sz="1400" b="1" i="0" u="none" strike="noStrike" cap="small" baseline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Mcm</a:t>
                      </a:r>
                      <a:endParaRPr lang="it-IT" sz="1400" b="1" i="0" u="none" strike="noStrike" cap="small" baseline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cap="small" baseline="0" dirty="0">
                          <a:solidFill>
                            <a:schemeClr val="bg1"/>
                          </a:solidFill>
                          <a:latin typeface="+mj-lt"/>
                        </a:rPr>
                        <a:t>Max </a:t>
                      </a:r>
                      <a:r>
                        <a:rPr lang="it-IT" sz="1400" b="1" i="0" u="none" strike="noStrike" cap="small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(</a:t>
                      </a:r>
                      <a:r>
                        <a:rPr lang="it-IT" sz="1400" b="1" i="0" u="none" strike="noStrike" cap="small" baseline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yearly</a:t>
                      </a:r>
                      <a:r>
                        <a:rPr lang="it-IT" sz="1400" b="1" i="0" u="none" strike="noStrike" cap="small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)</a:t>
                      </a:r>
                      <a:br>
                        <a:rPr lang="it-IT" sz="1400" b="1" i="0" u="none" strike="noStrike" cap="small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</a:br>
                      <a:r>
                        <a:rPr lang="it-IT" sz="1400" b="1" i="0" u="none" strike="noStrike" cap="small" baseline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Gcm</a:t>
                      </a:r>
                      <a:endParaRPr lang="it-IT" sz="1400" b="1" i="0" u="none" strike="noStrike" cap="small" baseline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Slovakia</a:t>
                      </a:r>
                      <a:endParaRPr lang="it-IT" sz="16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281</a:t>
                      </a:r>
                    </a:p>
                  </a:txBody>
                  <a:tcPr marL="0" marR="0" marT="177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92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Romania</a:t>
                      </a:r>
                    </a:p>
                  </a:txBody>
                  <a:tcPr marL="7200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103</a:t>
                      </a:r>
                    </a:p>
                  </a:txBody>
                  <a:tcPr marL="0" marR="0" marT="177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34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Hungary</a:t>
                      </a:r>
                      <a:endParaRPr lang="it-IT" sz="16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55</a:t>
                      </a:r>
                    </a:p>
                  </a:txBody>
                  <a:tcPr marL="0" marR="0" marT="177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Poland</a:t>
                      </a:r>
                      <a:endParaRPr lang="it-IT" sz="16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12</a:t>
                      </a:r>
                    </a:p>
                  </a:txBody>
                  <a:tcPr marL="0" marR="0" marT="177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total</a:t>
                      </a:r>
                      <a:endParaRPr lang="it-IT" sz="16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451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148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0" y="7656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cap="small" dirty="0" smtClean="0">
                <a:solidFill>
                  <a:schemeClr val="bg1"/>
                </a:solidFill>
              </a:rPr>
              <a:t>Ukrainian export capacity</a:t>
            </a:r>
            <a:endParaRPr lang="en-GB" sz="2000" b="1" cap="small" dirty="0">
              <a:solidFill>
                <a:schemeClr val="bg1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51520" y="6423139"/>
            <a:ext cx="67687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chemeClr val="accent1">
                    <a:lumMod val="50000"/>
                  </a:schemeClr>
                </a:solidFill>
              </a:rPr>
              <a:t>2013 – </a:t>
            </a:r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</a:rPr>
              <a:t>Implied yearly functioning rate 90%. Source: elaboration on ENTSOG/GIE.</a:t>
            </a:r>
            <a:endParaRPr lang="en-US" sz="1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la 7"/>
          <p:cNvGraphicFramePr>
            <a:graphicFrameLocks noGrp="1"/>
          </p:cNvGraphicFramePr>
          <p:nvPr/>
        </p:nvGraphicFramePr>
        <p:xfrm>
          <a:off x="2340000" y="1917000"/>
          <a:ext cx="4464001" cy="2808000"/>
        </p:xfrm>
        <a:graphic>
          <a:graphicData uri="http://schemas.openxmlformats.org/drawingml/2006/table">
            <a:tbl>
              <a:tblPr/>
              <a:tblGrid>
                <a:gridCol w="1958315"/>
                <a:gridCol w="1252843"/>
                <a:gridCol w="1252843"/>
              </a:tblGrid>
              <a:tr h="648000"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cap="small" baseline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Capacity</a:t>
                      </a:r>
                      <a:endParaRPr lang="it-IT" sz="1400" b="1" i="0" u="none" strike="noStrike" cap="small" baseline="0" dirty="0" smtClean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algn="ctr" fontAlgn="b"/>
                      <a:r>
                        <a:rPr lang="it-IT" sz="1400" b="1" i="0" u="none" strike="noStrike" cap="small" baseline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Mcm</a:t>
                      </a:r>
                      <a:endParaRPr lang="it-IT" sz="1400" b="1" i="0" u="none" strike="noStrike" cap="small" baseline="0" dirty="0" smtClean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algn="ctr" fontAlgn="b"/>
                      <a:r>
                        <a:rPr lang="it-IT" sz="1400" b="1" i="0" u="none" strike="noStrike" cap="small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(march 2014)</a:t>
                      </a:r>
                      <a:endParaRPr lang="it-IT" sz="1400" b="1" i="0" u="none" strike="noStrike" cap="small" baseline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cap="small" baseline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Days</a:t>
                      </a:r>
                      <a:r>
                        <a:rPr lang="it-IT" sz="1400" b="1" i="0" u="none" strike="noStrike" cap="small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it-IT" sz="1400" b="1" i="0" u="none" strike="noStrike" cap="small" baseline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of</a:t>
                      </a:r>
                      <a:r>
                        <a:rPr lang="it-IT" sz="1400" b="1" i="0" u="none" strike="noStrike" cap="small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it-IT" sz="1400" b="1" i="0" u="none" strike="noStrike" cap="small" baseline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counsumption</a:t>
                      </a:r>
                      <a:endParaRPr lang="it-IT" sz="1400" b="1" i="0" u="none" strike="noStrike" cap="small" baseline="0" dirty="0" smtClean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algn="ctr" fontAlgn="b"/>
                      <a:r>
                        <a:rPr lang="it-IT" sz="1400" b="1" i="0" u="none" strike="noStrike" cap="small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(est.)</a:t>
                      </a:r>
                      <a:endParaRPr lang="it-IT" sz="1400" b="1" i="0" u="none" strike="noStrike" cap="small" baseline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noProof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</a:rPr>
                        <a:t>Bulgaria</a:t>
                      </a:r>
                      <a:endParaRPr lang="en-US" sz="1600" b="0" i="0" u="none" strike="noStrike" noProof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noProof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</a:rPr>
                        <a:t>Slovakia</a:t>
                      </a:r>
                      <a:endParaRPr lang="en-US" sz="1600" b="0" i="0" u="none" strike="noStrike" noProof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</a:rPr>
                        <a:t>1.000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</a:rPr>
                        <a:t>66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</a:rPr>
                        <a:t>Hungary</a:t>
                      </a:r>
                      <a:endParaRPr lang="en-US" sz="1600" b="0" i="0" u="none" strike="noStrike" noProof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</a:rPr>
                        <a:t>1.200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</a:rPr>
                        <a:t>51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</a:rPr>
                        <a:t>Ukraine</a:t>
                      </a:r>
                      <a:endParaRPr lang="en-US" sz="1600" b="0" i="0" u="none" strike="noStrike" noProof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</a:rPr>
                        <a:t>11.500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</a:rPr>
                        <a:t>93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0" y="7656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cap="small" dirty="0" smtClean="0">
                <a:solidFill>
                  <a:schemeClr val="bg1"/>
                </a:solidFill>
              </a:rPr>
              <a:t>Eastern Europe storage capacity</a:t>
            </a:r>
            <a:endParaRPr lang="en-GB" sz="2000" b="1" cap="small" dirty="0">
              <a:solidFill>
                <a:schemeClr val="bg1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51520" y="6423139"/>
            <a:ext cx="67687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chemeClr val="accent1">
                    <a:lumMod val="50000"/>
                  </a:schemeClr>
                </a:solidFill>
              </a:rPr>
              <a:t>2013 – Source: </a:t>
            </a:r>
            <a:r>
              <a:rPr lang="it-IT" sz="1000" dirty="0" err="1" smtClean="0">
                <a:solidFill>
                  <a:schemeClr val="accent1">
                    <a:lumMod val="50000"/>
                  </a:schemeClr>
                </a:solidFill>
              </a:rPr>
              <a:t>elaboration</a:t>
            </a:r>
            <a:r>
              <a:rPr lang="it-IT" sz="1000" dirty="0" smtClean="0">
                <a:solidFill>
                  <a:schemeClr val="accent1">
                    <a:lumMod val="50000"/>
                  </a:schemeClr>
                </a:solidFill>
              </a:rPr>
              <a:t> on </a:t>
            </a:r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</a:rPr>
              <a:t>GIE, </a:t>
            </a:r>
            <a:r>
              <a:rPr lang="en-US" sz="1000" dirty="0" err="1" smtClean="0">
                <a:solidFill>
                  <a:schemeClr val="accent1">
                    <a:lumMod val="50000"/>
                  </a:schemeClr>
                </a:solidFill>
              </a:rPr>
              <a:t>Eurogas</a:t>
            </a:r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US" sz="1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0" y="7656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cap="small" dirty="0" err="1" smtClean="0">
                <a:solidFill>
                  <a:schemeClr val="bg1"/>
                </a:solidFill>
              </a:rPr>
              <a:t>EU-Russia</a:t>
            </a:r>
            <a:r>
              <a:rPr lang="it-IT" sz="2000" b="1" cap="small" dirty="0" smtClean="0">
                <a:solidFill>
                  <a:schemeClr val="bg1"/>
                </a:solidFill>
              </a:rPr>
              <a:t> </a:t>
            </a:r>
            <a:r>
              <a:rPr lang="it-IT" sz="2000" b="1" cap="small" dirty="0" err="1" smtClean="0">
                <a:solidFill>
                  <a:schemeClr val="bg1"/>
                </a:solidFill>
              </a:rPr>
              <a:t>trade</a:t>
            </a:r>
            <a:endParaRPr lang="it-IT" sz="2000" b="1" cap="small" dirty="0">
              <a:solidFill>
                <a:schemeClr val="bg1"/>
              </a:solidFill>
            </a:endParaRPr>
          </a:p>
        </p:txBody>
      </p:sp>
      <p:pic>
        <p:nvPicPr>
          <p:cNvPr id="4" name="Picture 2" descr="C:\teo\accademia\lezioni\2014-04-28 forli\img\commerci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20291"/>
            <a:ext cx="7199313" cy="5761037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251520" y="6423139"/>
            <a:ext cx="48245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chemeClr val="accent1">
                    <a:lumMod val="50000"/>
                  </a:schemeClr>
                </a:solidFill>
              </a:rPr>
              <a:t>Source: Eurostat, </a:t>
            </a:r>
            <a:r>
              <a:rPr lang="it-IT" sz="1000" i="1" dirty="0" smtClean="0">
                <a:solidFill>
                  <a:schemeClr val="accent1">
                    <a:lumMod val="50000"/>
                  </a:schemeClr>
                </a:solidFill>
              </a:rPr>
              <a:t>ext_st_eu28sitc</a:t>
            </a:r>
            <a:endParaRPr lang="it-IT" sz="10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23528" y="3284984"/>
            <a:ext cx="936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cap="small" dirty="0" smtClean="0">
                <a:solidFill>
                  <a:schemeClr val="bg1">
                    <a:lumMod val="50000"/>
                  </a:schemeClr>
                </a:solidFill>
              </a:rPr>
              <a:t>€ </a:t>
            </a:r>
            <a:r>
              <a:rPr lang="it-IT" sz="1000" cap="small" dirty="0" err="1" smtClean="0">
                <a:solidFill>
                  <a:schemeClr val="bg1">
                    <a:lumMod val="50000"/>
                  </a:schemeClr>
                </a:solidFill>
              </a:rPr>
              <a:t>Bn</a:t>
            </a:r>
            <a:endParaRPr lang="it-IT" sz="1000" cap="small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1088</TotalTime>
  <Words>786</Words>
  <Application>Microsoft Office PowerPoint</Application>
  <PresentationFormat>Presentazione su schermo (4:3)</PresentationFormat>
  <Paragraphs>280</Paragraphs>
  <Slides>22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3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matteo</dc:creator>
  <cp:lastModifiedBy>matteo</cp:lastModifiedBy>
  <cp:revision>64</cp:revision>
  <dcterms:created xsi:type="dcterms:W3CDTF">2014-04-12T12:26:42Z</dcterms:created>
  <dcterms:modified xsi:type="dcterms:W3CDTF">2014-04-30T08:39:52Z</dcterms:modified>
</cp:coreProperties>
</file>