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sldIdLst>
    <p:sldId id="380" r:id="rId2"/>
    <p:sldId id="382" r:id="rId3"/>
    <p:sldId id="383" r:id="rId4"/>
    <p:sldId id="515" r:id="rId5"/>
    <p:sldId id="465" r:id="rId6"/>
    <p:sldId id="485" r:id="rId7"/>
    <p:sldId id="481" r:id="rId8"/>
    <p:sldId id="482" r:id="rId9"/>
    <p:sldId id="484" r:id="rId10"/>
    <p:sldId id="480" r:id="rId11"/>
    <p:sldId id="483" r:id="rId12"/>
    <p:sldId id="466" r:id="rId13"/>
    <p:sldId id="467" r:id="rId14"/>
    <p:sldId id="471" r:id="rId15"/>
    <p:sldId id="477" r:id="rId16"/>
    <p:sldId id="476" r:id="rId17"/>
    <p:sldId id="479" r:id="rId18"/>
    <p:sldId id="474" r:id="rId19"/>
    <p:sldId id="478" r:id="rId20"/>
    <p:sldId id="472" r:id="rId21"/>
    <p:sldId id="473" r:id="rId22"/>
    <p:sldId id="387" r:id="rId23"/>
    <p:sldId id="488" r:id="rId24"/>
    <p:sldId id="489" r:id="rId25"/>
    <p:sldId id="512" r:id="rId26"/>
    <p:sldId id="394" r:id="rId27"/>
    <p:sldId id="388" r:id="rId28"/>
    <p:sldId id="389" r:id="rId29"/>
    <p:sldId id="404" r:id="rId30"/>
    <p:sldId id="402" r:id="rId31"/>
    <p:sldId id="403" r:id="rId32"/>
    <p:sldId id="490" r:id="rId33"/>
    <p:sldId id="406" r:id="rId34"/>
    <p:sldId id="407" r:id="rId35"/>
    <p:sldId id="408" r:id="rId36"/>
    <p:sldId id="409" r:id="rId37"/>
    <p:sldId id="499" r:id="rId38"/>
    <p:sldId id="509" r:id="rId39"/>
    <p:sldId id="510" r:id="rId40"/>
    <p:sldId id="511" r:id="rId41"/>
    <p:sldId id="422" r:id="rId42"/>
    <p:sldId id="423" r:id="rId43"/>
    <p:sldId id="427" r:id="rId44"/>
    <p:sldId id="428" r:id="rId45"/>
    <p:sldId id="429" r:id="rId46"/>
    <p:sldId id="434" r:id="rId47"/>
    <p:sldId id="500" r:id="rId48"/>
    <p:sldId id="501" r:id="rId49"/>
    <p:sldId id="502" r:id="rId50"/>
    <p:sldId id="503" r:id="rId51"/>
    <p:sldId id="504" r:id="rId52"/>
    <p:sldId id="505" r:id="rId53"/>
    <p:sldId id="506" r:id="rId54"/>
    <p:sldId id="507" r:id="rId55"/>
    <p:sldId id="508" r:id="rId56"/>
    <p:sldId id="514" r:id="rId57"/>
    <p:sldId id="447" r:id="rId58"/>
    <p:sldId id="448" r:id="rId59"/>
    <p:sldId id="449" r:id="rId60"/>
    <p:sldId id="450" r:id="rId61"/>
    <p:sldId id="451" r:id="rId62"/>
    <p:sldId id="452" r:id="rId63"/>
    <p:sldId id="459" r:id="rId64"/>
    <p:sldId id="460" r:id="rId65"/>
    <p:sldId id="461" r:id="rId66"/>
    <p:sldId id="462" r:id="rId67"/>
    <p:sldId id="463" r:id="rId68"/>
    <p:sldId id="327" r:id="rId6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D995051A-5020-4BF7-B6E5-91CA56AB1E2D}">
          <p14:sldIdLst>
            <p14:sldId id="380"/>
            <p14:sldId id="382"/>
            <p14:sldId id="383"/>
            <p14:sldId id="515"/>
            <p14:sldId id="465"/>
            <p14:sldId id="485"/>
            <p14:sldId id="481"/>
            <p14:sldId id="482"/>
            <p14:sldId id="484"/>
            <p14:sldId id="480"/>
            <p14:sldId id="483"/>
            <p14:sldId id="466"/>
            <p14:sldId id="467"/>
            <p14:sldId id="471"/>
            <p14:sldId id="477"/>
            <p14:sldId id="476"/>
            <p14:sldId id="479"/>
            <p14:sldId id="474"/>
            <p14:sldId id="478"/>
            <p14:sldId id="472"/>
            <p14:sldId id="473"/>
            <p14:sldId id="387"/>
            <p14:sldId id="488"/>
            <p14:sldId id="489"/>
            <p14:sldId id="512"/>
            <p14:sldId id="394"/>
            <p14:sldId id="388"/>
            <p14:sldId id="389"/>
            <p14:sldId id="404"/>
            <p14:sldId id="402"/>
            <p14:sldId id="403"/>
            <p14:sldId id="490"/>
            <p14:sldId id="406"/>
            <p14:sldId id="407"/>
            <p14:sldId id="408"/>
            <p14:sldId id="409"/>
            <p14:sldId id="499"/>
            <p14:sldId id="509"/>
            <p14:sldId id="510"/>
            <p14:sldId id="511"/>
            <p14:sldId id="422"/>
            <p14:sldId id="423"/>
            <p14:sldId id="427"/>
            <p14:sldId id="428"/>
            <p14:sldId id="429"/>
            <p14:sldId id="434"/>
            <p14:sldId id="513"/>
            <p14:sldId id="436"/>
            <p14:sldId id="437"/>
            <p14:sldId id="438"/>
            <p14:sldId id="439"/>
            <p14:sldId id="440"/>
            <p14:sldId id="442"/>
            <p14:sldId id="444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14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07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eo Verda" initials="MV" lastIdx="0" clrIdx="0">
    <p:extLst>
      <p:ext uri="{19B8F6BF-5375-455C-9EA6-DF929625EA0E}">
        <p15:presenceInfo xmlns:p15="http://schemas.microsoft.com/office/powerpoint/2012/main" xmlns="" userId="ef4029b2a02604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2235"/>
    <a:srgbClr val="FFC9C9"/>
    <a:srgbClr val="FFAFAF"/>
    <a:srgbClr val="FF8F8F"/>
    <a:srgbClr val="FF4747"/>
    <a:srgbClr val="AC0000"/>
    <a:srgbClr val="D9EFF6"/>
    <a:srgbClr val="269F3E"/>
    <a:srgbClr val="00415D"/>
    <a:srgbClr val="89A2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3" autoAdjust="0"/>
    <p:restoredTop sz="97990" autoAdjust="0"/>
  </p:normalViewPr>
  <p:slideViewPr>
    <p:cSldViewPr snapToGrid="0">
      <p:cViewPr varScale="1">
        <p:scale>
          <a:sx n="73" d="100"/>
          <a:sy n="73" d="100"/>
        </p:scale>
        <p:origin x="-966" y="-96"/>
      </p:cViewPr>
      <p:guideLst>
        <p:guide orient="horz" pos="10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3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DAE60-B229-4513-9A03-3D2877D35108}" type="datetimeFigureOut">
              <a:rPr lang="en-GB" smtClean="0"/>
              <a:pPr/>
              <a:t>23/10/2015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79616-5546-4730-B440-FAB23917D20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971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79616-5546-4730-B440-FAB23917D2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6294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220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84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1687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828000"/>
          </a:xfrm>
          <a:prstGeom prst="rect">
            <a:avLst/>
          </a:prstGeom>
          <a:gradFill>
            <a:gsLst>
              <a:gs pos="50000">
                <a:schemeClr val="accent1">
                  <a:lumMod val="75000"/>
                  <a:alpha val="86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 userDrawn="1"/>
        </p:nvSpPr>
        <p:spPr>
          <a:xfrm>
            <a:off x="0" y="6386288"/>
            <a:ext cx="9144000" cy="46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 userDrawn="1"/>
        </p:nvSpPr>
        <p:spPr>
          <a:xfrm>
            <a:off x="3544" y="6449061"/>
            <a:ext cx="9140456" cy="307777"/>
          </a:xfrm>
          <a:prstGeom prst="rect">
            <a:avLst/>
          </a:prstGeom>
          <a:noFill/>
          <a:ln>
            <a:noFill/>
          </a:ln>
        </p:spPr>
        <p:txBody>
          <a:bodyPr wrap="square" rIns="450000" rtlCol="0">
            <a:spAutoFit/>
          </a:bodyPr>
          <a:lstStyle/>
          <a:p>
            <a:pPr marL="360000" algn="r"/>
            <a:r>
              <a:rPr lang="en-GB" sz="1400" dirty="0" smtClean="0">
                <a:solidFill>
                  <a:schemeClr val="bg2"/>
                </a:solidFill>
                <a:latin typeface="+mn-lt"/>
              </a:rPr>
              <a:t>ISPI Energy Watch</a:t>
            </a:r>
            <a:endParaRPr lang="en-GB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9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55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984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5441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2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125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2658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0132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C6CB9-2FD0-4D07-B5BA-2AD4B20C17C9}" type="datetimeFigureOut">
              <a:rPr lang="it-IT" smtClean="0"/>
              <a:pPr/>
              <a:t>23/10/2015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5188-108E-416F-A754-666D5FD459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624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gif"/><Relationship Id="rId4" Type="http://schemas.openxmlformats.org/officeDocument/2006/relationships/image" Target="../media/image24.png"/><Relationship Id="rId9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44" y="354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7908"/>
            <a:ext cx="9144000" cy="475183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772" y="3544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01010" y="2938244"/>
            <a:ext cx="8941981" cy="1343025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it-IT" sz="4800" b="1" dirty="0" smtClean="0">
                <a:solidFill>
                  <a:srgbClr val="0D2235"/>
                </a:solidFill>
                <a:latin typeface="+mn-lt"/>
              </a:rPr>
              <a:t>Energia: </a:t>
            </a:r>
            <a:br>
              <a:rPr lang="it-IT" sz="4800" b="1" dirty="0" smtClean="0">
                <a:solidFill>
                  <a:srgbClr val="0D2235"/>
                </a:solidFill>
                <a:latin typeface="+mn-lt"/>
              </a:rPr>
            </a:br>
            <a:r>
              <a:rPr lang="it-IT" sz="4800" b="1" dirty="0" smtClean="0">
                <a:solidFill>
                  <a:srgbClr val="0D2235"/>
                </a:solidFill>
                <a:latin typeface="+mn-lt"/>
              </a:rPr>
              <a:t>fonti, mercati, </a:t>
            </a:r>
            <a:br>
              <a:rPr lang="it-IT" sz="4800" b="1" dirty="0" smtClean="0">
                <a:solidFill>
                  <a:srgbClr val="0D2235"/>
                </a:solidFill>
                <a:latin typeface="+mn-lt"/>
              </a:rPr>
            </a:br>
            <a:r>
              <a:rPr lang="it-IT" sz="4800" b="1" dirty="0" smtClean="0">
                <a:solidFill>
                  <a:srgbClr val="0D2235"/>
                </a:solidFill>
                <a:latin typeface="+mn-lt"/>
              </a:rPr>
              <a:t>geopolitica e prospettive</a:t>
            </a:r>
            <a:endParaRPr lang="it-IT" sz="4800" b="1" dirty="0">
              <a:solidFill>
                <a:srgbClr val="0D2235"/>
              </a:solidFill>
              <a:latin typeface="+mn-lt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55182" y="186825"/>
            <a:ext cx="8623004" cy="961072"/>
          </a:xfrm>
          <a:prstGeom prst="rect">
            <a:avLst/>
          </a:prstGeom>
          <a:noFill/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ExplorEXPO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School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lang="en-GB" sz="18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Palazzo </a:t>
            </a:r>
            <a:r>
              <a:rPr lang="en-GB" sz="1800" i="1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Clerici</a:t>
            </a:r>
            <a:r>
              <a:rPr lang="en-GB" sz="18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– Milano, 23 </a:t>
            </a:r>
            <a:r>
              <a:rPr lang="en-GB" sz="1800" i="1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ottobre</a:t>
            </a:r>
            <a:r>
              <a:rPr lang="en-GB" sz="1800" i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2015</a:t>
            </a:r>
            <a:endParaRPr lang="en-GB" sz="1800" i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3" name="Picture 7" descr="C:\Users\matteo\Pictures\documenti e firme\documenti e firme\loghi\Logoispicentra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512" y="413376"/>
            <a:ext cx="1368152" cy="439115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115" y="244097"/>
            <a:ext cx="1220311" cy="66780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15176" y="6132153"/>
            <a:ext cx="773566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8000">
              <a:lnSpc>
                <a:spcPct val="90000"/>
              </a:lnSpc>
            </a:pPr>
            <a:r>
              <a:rPr lang="it-IT" sz="2000" b="1" dirty="0" smtClean="0">
                <a:solidFill>
                  <a:srgbClr val="0D2235"/>
                </a:solidFill>
              </a:rPr>
              <a:t>Matteo Verda</a:t>
            </a:r>
            <a:r>
              <a:rPr lang="it-IT" sz="2000" dirty="0" smtClean="0">
                <a:solidFill>
                  <a:srgbClr val="0D2235"/>
                </a:solidFill>
              </a:rPr>
              <a:t/>
            </a:r>
            <a:br>
              <a:rPr lang="it-IT" sz="2000" dirty="0" smtClean="0">
                <a:solidFill>
                  <a:srgbClr val="0D2235"/>
                </a:solidFill>
              </a:rPr>
            </a:br>
            <a:r>
              <a:rPr lang="it-IT" i="1" dirty="0" smtClean="0">
                <a:solidFill>
                  <a:srgbClr val="0D2235"/>
                </a:solidFill>
              </a:rPr>
              <a:t>Istituto per gli Studi di Politica Internazionale - Milano</a:t>
            </a:r>
            <a:endParaRPr lang="it-IT" i="1" dirty="0">
              <a:solidFill>
                <a:srgbClr val="0D2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8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Cina: consumi energetici e sviluppo economico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4786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mld</a:t>
            </a:r>
            <a:r>
              <a:rPr lang="it-I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$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57188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838" y="1128325"/>
            <a:ext cx="7565792" cy="504792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15204" y="6477293"/>
            <a:ext cx="641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1965-2014. $ costanti del 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e WB(2015).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8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India: consumi energetici e sviluppo economico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4786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mld</a:t>
            </a:r>
            <a:r>
              <a:rPr lang="it-I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$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57188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4" y="1128325"/>
            <a:ext cx="7565792" cy="504792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15204" y="6477293"/>
            <a:ext cx="641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1965-2014. $ costanti del 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e WB(2015).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1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74691" y="5564088"/>
            <a:ext cx="360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Tonnellate equivalenti di petrolio </a:t>
            </a:r>
            <a:b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ogni milione di dollari di PIL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4692" y="1789700"/>
            <a:ext cx="3609145" cy="36030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</a:t>
            </a:r>
            <a:r>
              <a:rPr lang="it-IT" sz="1200" dirty="0" smtClean="0">
                <a:solidFill>
                  <a:schemeClr val="bg2"/>
                </a:solidFill>
              </a:rPr>
              <a:t>e </a:t>
            </a:r>
            <a:r>
              <a:rPr lang="it-IT" sz="1200" i="1" dirty="0" smtClean="0">
                <a:solidFill>
                  <a:schemeClr val="bg2"/>
                </a:solidFill>
              </a:rPr>
              <a:t>IMF(2015).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La distribuzione dei consumi energetici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46868" y="1281812"/>
            <a:ext cx="22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D2235"/>
                </a:solidFill>
              </a:rPr>
              <a:t>Intensità energetica</a:t>
            </a:r>
            <a:endParaRPr lang="it-IT" b="1" dirty="0">
              <a:solidFill>
                <a:srgbClr val="0D2235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8542" y="5564088"/>
            <a:ext cx="36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Tonnellate equivalenti di petrolio </a:t>
            </a:r>
            <a:b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 capite consumate in un anno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500" y="1789700"/>
            <a:ext cx="3603048" cy="360914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346628" y="1281812"/>
            <a:ext cx="22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D2235"/>
                </a:solidFill>
              </a:rPr>
              <a:t>Consumi pro capite</a:t>
            </a:r>
            <a:endParaRPr lang="it-IT" b="1" dirty="0">
              <a:solidFill>
                <a:srgbClr val="0D2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Livello di dipendenza energetica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</a:t>
            </a:r>
            <a:r>
              <a:rPr lang="it-IT" sz="1200" dirty="0" smtClean="0">
                <a:solidFill>
                  <a:schemeClr val="bg2"/>
                </a:solidFill>
              </a:rPr>
              <a:t>e </a:t>
            </a:r>
            <a:r>
              <a:rPr lang="it-IT" sz="1200" i="1" dirty="0" smtClean="0">
                <a:solidFill>
                  <a:schemeClr val="bg2"/>
                </a:solidFill>
              </a:rPr>
              <a:t>Eurostat(2015)</a:t>
            </a:r>
            <a:r>
              <a:rPr lang="it-IT" sz="1200" dirty="0" smtClean="0">
                <a:solidFill>
                  <a:schemeClr val="bg2"/>
                </a:solidFill>
              </a:rPr>
              <a:t>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9229" y="1184598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Mtep</a:t>
            </a:r>
            <a:endParaRPr lang="it-IT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951" y="1128326"/>
            <a:ext cx="7206097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1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globale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4" y="1107057"/>
            <a:ext cx="7565792" cy="50479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91916" y="1324166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rinnovabili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06632" y="1945394"/>
            <a:ext cx="70883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nucleare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91916" y="2665854"/>
            <a:ext cx="94629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gas naturale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1915" y="3755747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carbone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1915" y="4846653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petrolio</a:t>
            </a:r>
            <a:endParaRPr lang="it-IT" sz="1400" dirty="0"/>
          </a:p>
        </p:txBody>
      </p:sp>
      <p:cxnSp>
        <p:nvCxnSpPr>
          <p:cNvPr id="13" name="Connettore 1 12"/>
          <p:cNvCxnSpPr>
            <a:stCxn id="7" idx="2"/>
          </p:cNvCxnSpPr>
          <p:nvPr/>
        </p:nvCxnSpPr>
        <p:spPr>
          <a:xfrm>
            <a:off x="7506587" y="1575961"/>
            <a:ext cx="265813" cy="31663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9" idx="2"/>
          </p:cNvCxnSpPr>
          <p:nvPr/>
        </p:nvCxnSpPr>
        <p:spPr>
          <a:xfrm>
            <a:off x="6461051" y="2197189"/>
            <a:ext cx="461243" cy="36265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938" y="1147890"/>
            <a:ext cx="51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Mtep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1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202" y="1107063"/>
            <a:ext cx="7620660" cy="504792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statunitense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00267" y="1175308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rinnovabili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00332" y="1707868"/>
            <a:ext cx="70883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nucleare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91916" y="3396109"/>
            <a:ext cx="94629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gas naturale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1915" y="2543782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carbone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1915" y="4821253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petrolio</a:t>
            </a:r>
            <a:endParaRPr lang="it-IT" sz="1400" dirty="0"/>
          </a:p>
        </p:txBody>
      </p:sp>
      <p:cxnSp>
        <p:nvCxnSpPr>
          <p:cNvPr id="13" name="Connettore 1 12"/>
          <p:cNvCxnSpPr>
            <a:stCxn id="7" idx="2"/>
          </p:cNvCxnSpPr>
          <p:nvPr/>
        </p:nvCxnSpPr>
        <p:spPr>
          <a:xfrm>
            <a:off x="7814938" y="1427103"/>
            <a:ext cx="0" cy="39693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938" y="1147890"/>
            <a:ext cx="51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Mtep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1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569" y="1107060"/>
            <a:ext cx="7620660" cy="504792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europeo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091916" y="1324166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rinnovabili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00332" y="2005588"/>
            <a:ext cx="70883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nucleare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091916" y="3587487"/>
            <a:ext cx="94629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gas naturale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1915" y="2798959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carbone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1915" y="4821253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petrolio</a:t>
            </a:r>
            <a:endParaRPr lang="it-IT" sz="1400" dirty="0"/>
          </a:p>
        </p:txBody>
      </p:sp>
      <p:cxnSp>
        <p:nvCxnSpPr>
          <p:cNvPr id="13" name="Connettore 1 12"/>
          <p:cNvCxnSpPr>
            <a:stCxn id="7" idx="2"/>
          </p:cNvCxnSpPr>
          <p:nvPr/>
        </p:nvCxnSpPr>
        <p:spPr>
          <a:xfrm>
            <a:off x="7506587" y="1575961"/>
            <a:ext cx="151513" cy="39720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938" y="1147890"/>
            <a:ext cx="51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Mtep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912" y="1107056"/>
            <a:ext cx="7571888" cy="504792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giapponese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02331" y="1410617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rinnovabili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00332" y="2111918"/>
            <a:ext cx="70883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nucleare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81602" y="2642063"/>
            <a:ext cx="94629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gas naturale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1915" y="3479448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carbone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1915" y="4778721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petrolio</a:t>
            </a:r>
            <a:endParaRPr lang="it-IT" sz="1400" dirty="0"/>
          </a:p>
        </p:txBody>
      </p:sp>
      <p:cxnSp>
        <p:nvCxnSpPr>
          <p:cNvPr id="13" name="Connettore 1 12"/>
          <p:cNvCxnSpPr>
            <a:stCxn id="7" idx="2"/>
          </p:cNvCxnSpPr>
          <p:nvPr/>
        </p:nvCxnSpPr>
        <p:spPr>
          <a:xfrm>
            <a:off x="7817002" y="1662412"/>
            <a:ext cx="8561" cy="5855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938" y="1147890"/>
            <a:ext cx="51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Mtep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0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252" y="1108237"/>
            <a:ext cx="7559695" cy="504792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cinese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240774" y="1621881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rinnovabili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625135" y="2190291"/>
            <a:ext cx="70883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nucleare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69749" y="2632803"/>
            <a:ext cx="94629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gas naturale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10690" y="4588556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carbone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18111" y="2930950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petrolio</a:t>
            </a:r>
            <a:endParaRPr lang="it-IT" sz="1400" dirty="0"/>
          </a:p>
        </p:txBody>
      </p:sp>
      <p:cxnSp>
        <p:nvCxnSpPr>
          <p:cNvPr id="13" name="Connettore 1 12"/>
          <p:cNvCxnSpPr>
            <a:stCxn id="7" idx="2"/>
          </p:cNvCxnSpPr>
          <p:nvPr/>
        </p:nvCxnSpPr>
        <p:spPr>
          <a:xfrm>
            <a:off x="7655445" y="1873676"/>
            <a:ext cx="265813" cy="316634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V="1">
            <a:off x="7386638" y="2336006"/>
            <a:ext cx="68347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938" y="1147890"/>
            <a:ext cx="51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Mtep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Connettore 1 19"/>
          <p:cNvCxnSpPr/>
          <p:nvPr/>
        </p:nvCxnSpPr>
        <p:spPr>
          <a:xfrm flipV="1">
            <a:off x="7091915" y="2557463"/>
            <a:ext cx="761448" cy="20838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77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014" y="1107060"/>
            <a:ext cx="7559695" cy="5047926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indiano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53274" y="1556395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rinnovabili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67621" y="2147503"/>
            <a:ext cx="70883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nucleare</a:t>
            </a:r>
            <a:endParaRPr lang="it-IT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67547" y="2707366"/>
            <a:ext cx="94629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gas naturale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091915" y="4788801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carbone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1915" y="3503034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petrolio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3938" y="1147890"/>
            <a:ext cx="51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Mtep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7567944" y="1827759"/>
            <a:ext cx="414671" cy="30012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7196579" y="2282592"/>
            <a:ext cx="72467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7154675" y="2847488"/>
            <a:ext cx="396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22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Contenuti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31102" y="1702582"/>
            <a:ext cx="6055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sz="2000" b="1" dirty="0" smtClean="0"/>
              <a:t>Consumi energetici e crescita economica</a:t>
            </a:r>
          </a:p>
          <a:p>
            <a:endParaRPr lang="it-IT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it-IT" sz="2000" b="1" dirty="0" smtClean="0"/>
              <a:t>Geopolitica del petrolio</a:t>
            </a:r>
            <a:br>
              <a:rPr lang="it-IT" sz="2000" b="1" dirty="0" smtClean="0"/>
            </a:br>
            <a:r>
              <a:rPr lang="it-IT" sz="2000" dirty="0" smtClean="0"/>
              <a:t>	</a:t>
            </a:r>
            <a:endParaRPr lang="it-IT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it-IT" sz="2000" b="1" dirty="0" smtClean="0"/>
              <a:t>Geopolitica del gas naturale</a:t>
            </a:r>
          </a:p>
          <a:p>
            <a:r>
              <a:rPr lang="it-IT" sz="2000" i="1" dirty="0" smtClean="0"/>
              <a:t>	</a:t>
            </a:r>
          </a:p>
          <a:p>
            <a:pPr marL="285750" indent="-285750">
              <a:buBlip>
                <a:blip r:embed="rId2"/>
              </a:buBlip>
            </a:pPr>
            <a:r>
              <a:rPr lang="it-IT" sz="2000" b="1" dirty="0" smtClean="0"/>
              <a:t>Energia, economia e stabilità politica </a:t>
            </a:r>
          </a:p>
          <a:p>
            <a:endParaRPr lang="it-IT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it-IT" sz="2000" b="1" dirty="0" smtClean="0"/>
              <a:t>Geopolitica delle altre </a:t>
            </a:r>
            <a:r>
              <a:rPr lang="it-IT" sz="2000" b="1" dirty="0" smtClean="0"/>
              <a:t>risorse</a:t>
            </a:r>
            <a:endParaRPr lang="it-IT" sz="2000" i="1" dirty="0" smtClean="0"/>
          </a:p>
          <a:p>
            <a:endParaRPr lang="it-IT" sz="2000" b="1" dirty="0" smtClean="0"/>
          </a:p>
          <a:p>
            <a:pPr marL="285750" indent="-285750">
              <a:buBlip>
                <a:blip r:embed="rId2"/>
              </a:buBlip>
            </a:pPr>
            <a:r>
              <a:rPr lang="it-IT" sz="2000" b="1" dirty="0" smtClean="0"/>
              <a:t>Geopolitica delle emissioni climalteranti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811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4" y="1107058"/>
            <a:ext cx="7565792" cy="50479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4" y="1107060"/>
            <a:ext cx="7565792" cy="504792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globale atteso per il futuro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50394" y="1920053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rinnovabili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10645" y="2429823"/>
            <a:ext cx="70883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nucleare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091915" y="2963574"/>
            <a:ext cx="946298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gas naturale</a:t>
            </a:r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150394" y="3968403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carbone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50394" y="5059309"/>
            <a:ext cx="829341" cy="251795"/>
          </a:xfrm>
          <a:prstGeom prst="rect">
            <a:avLst/>
          </a:prstGeom>
          <a:noFill/>
        </p:spPr>
        <p:txBody>
          <a:bodyPr wrap="square" lIns="18000" tIns="18000" rIns="18000" bIns="18000" rtlCol="0" anchor="ctr" anchorCtr="0">
            <a:spAutoFit/>
          </a:bodyPr>
          <a:lstStyle/>
          <a:p>
            <a:pPr algn="ctr"/>
            <a:r>
              <a:rPr lang="it-IT" sz="1400" dirty="0" smtClean="0"/>
              <a:t>petrolio</a:t>
            </a:r>
            <a:endParaRPr lang="it-IT" sz="14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93938" y="1137257"/>
            <a:ext cx="510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>
                <a:solidFill>
                  <a:schemeClr val="bg1">
                    <a:lumMod val="50000"/>
                  </a:schemeClr>
                </a:solidFill>
              </a:rPr>
              <a:t>Mtep</a:t>
            </a:r>
            <a:endParaRPr lang="it-IT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5204" y="6477293"/>
            <a:ext cx="5719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2012-2040, </a:t>
            </a:r>
            <a:r>
              <a:rPr lang="it-IT" sz="1200" i="1" dirty="0" smtClean="0">
                <a:solidFill>
                  <a:schemeClr val="bg2"/>
                </a:solidFill>
              </a:rPr>
              <a:t>New </a:t>
            </a:r>
            <a:r>
              <a:rPr lang="it-IT" sz="1200" i="1" dirty="0" err="1" smtClean="0">
                <a:solidFill>
                  <a:schemeClr val="bg2"/>
                </a:solidFill>
              </a:rPr>
              <a:t>Policies</a:t>
            </a:r>
            <a:r>
              <a:rPr lang="it-IT" sz="1200" i="1" dirty="0" smtClean="0">
                <a:solidFill>
                  <a:schemeClr val="bg2"/>
                </a:solidFill>
              </a:rPr>
              <a:t> Scenario </a:t>
            </a:r>
            <a:r>
              <a:rPr lang="it-IT" sz="1200" dirty="0" smtClean="0">
                <a:solidFill>
                  <a:schemeClr val="bg2"/>
                </a:solidFill>
              </a:rPr>
              <a:t>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IEA(2014).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6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0602" y="3761656"/>
            <a:ext cx="2164268" cy="216426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8090" y="3758608"/>
            <a:ext cx="2164268" cy="2170364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248" y="1053783"/>
            <a:ext cx="2164268" cy="217036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8090" y="1056831"/>
            <a:ext cx="2164268" cy="216426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30602" y="1056831"/>
            <a:ext cx="2164268" cy="216426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Paniere energetico delle principali economie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224" y="4678678"/>
            <a:ext cx="432000" cy="28836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736" y="1983131"/>
            <a:ext cx="432000" cy="28763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224" y="1992705"/>
            <a:ext cx="432000" cy="2894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6736" y="4678933"/>
            <a:ext cx="432000" cy="28836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sellaDiTesto 16"/>
          <p:cNvSpPr txBox="1"/>
          <p:nvPr/>
        </p:nvSpPr>
        <p:spPr>
          <a:xfrm>
            <a:off x="3989684" y="5881683"/>
            <a:ext cx="10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638 </a:t>
            </a:r>
            <a:r>
              <a:rPr lang="it-IT" sz="1200" dirty="0" err="1" smtClean="0"/>
              <a:t>Mtep</a:t>
            </a:r>
            <a:endParaRPr lang="it-IT" sz="1200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8248" y="3761656"/>
            <a:ext cx="2164268" cy="21642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382" y="4677244"/>
            <a:ext cx="432000" cy="288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CasellaDiTesto 18"/>
          <p:cNvSpPr txBox="1"/>
          <p:nvPr/>
        </p:nvSpPr>
        <p:spPr>
          <a:xfrm>
            <a:off x="1259842" y="5874476"/>
            <a:ext cx="10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1.611 </a:t>
            </a:r>
            <a:r>
              <a:rPr lang="it-IT" sz="1200" dirty="0" err="1" smtClean="0"/>
              <a:t>Mtep</a:t>
            </a:r>
            <a:endParaRPr lang="it-IT" sz="12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602196" y="5874475"/>
            <a:ext cx="10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456 </a:t>
            </a:r>
            <a:r>
              <a:rPr lang="it-IT" sz="1200" dirty="0" err="1" smtClean="0"/>
              <a:t>Mtep</a:t>
            </a:r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602196" y="3189570"/>
            <a:ext cx="10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2.299 </a:t>
            </a:r>
            <a:r>
              <a:rPr lang="it-IT" sz="1200" dirty="0" err="1" smtClean="0"/>
              <a:t>Mtep</a:t>
            </a:r>
            <a:endParaRPr lang="it-IT" sz="12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957554" y="3189570"/>
            <a:ext cx="1097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2.972 </a:t>
            </a:r>
            <a:r>
              <a:rPr lang="it-IT" sz="1200" dirty="0" err="1" smtClean="0"/>
              <a:t>Mtep</a:t>
            </a:r>
            <a:endParaRPr lang="it-IT" sz="12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259842" y="3189570"/>
            <a:ext cx="102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12.928 </a:t>
            </a:r>
            <a:r>
              <a:rPr lang="it-IT" sz="1200" dirty="0" err="1" smtClean="0"/>
              <a:t>Mtep</a:t>
            </a:r>
            <a:endParaRPr lang="it-IT" sz="120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213" y="1959052"/>
            <a:ext cx="540338" cy="33579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77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97000">
                <a:srgbClr val="0D22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272565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/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Petrolio</a:t>
            </a:r>
          </a:p>
          <a:p>
            <a:pPr marL="360000"/>
            <a:endParaRPr lang="it-IT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2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3312" y="1279058"/>
            <a:ext cx="4328535" cy="432853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889" y="1278579"/>
            <a:ext cx="4328535" cy="43285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Mercato petrolifero globale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3" y="6477292"/>
            <a:ext cx="592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2"/>
                </a:solidFill>
              </a:rPr>
              <a:t>Flussi </a:t>
            </a:r>
            <a:r>
              <a:rPr lang="it-IT" sz="1200" dirty="0" smtClean="0">
                <a:solidFill>
                  <a:schemeClr val="bg2"/>
                </a:solidFill>
              </a:rPr>
              <a:t>netti </a:t>
            </a:r>
            <a:r>
              <a:rPr lang="it-IT" sz="1200" dirty="0" smtClean="0">
                <a:solidFill>
                  <a:schemeClr val="bg2"/>
                </a:solidFill>
              </a:rPr>
              <a:t>, </a:t>
            </a:r>
            <a:r>
              <a:rPr lang="it-IT" sz="1200" dirty="0">
                <a:solidFill>
                  <a:schemeClr val="bg2"/>
                </a:solidFill>
              </a:rPr>
              <a:t>2014 – Fonte: elaborazione su </a:t>
            </a:r>
            <a:r>
              <a:rPr lang="it-IT" sz="1200" i="1" dirty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14650" y="945682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rgbClr val="C00000"/>
                </a:solidFill>
              </a:rPr>
              <a:t>Consumatori: top-10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73381" y="954389"/>
            <a:ext cx="32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Produttori: top-10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6377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 : 67%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88%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647951" y="4740158"/>
            <a:ext cx="16087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D2235"/>
                </a:solidFill>
              </a:rPr>
              <a:t>Consumi mondiali:</a:t>
            </a:r>
          </a:p>
          <a:p>
            <a:pPr algn="ctr"/>
            <a:r>
              <a:rPr lang="it-IT" sz="1200" dirty="0" smtClean="0">
                <a:solidFill>
                  <a:srgbClr val="0D2235"/>
                </a:solidFill>
              </a:rPr>
              <a:t>92,1 </a:t>
            </a:r>
            <a:r>
              <a:rPr lang="it-IT" sz="1200" dirty="0" err="1" smtClean="0">
                <a:solidFill>
                  <a:srgbClr val="0D2235"/>
                </a:solidFill>
              </a:rPr>
              <a:t>Mbbl</a:t>
            </a:r>
            <a:r>
              <a:rPr lang="it-IT" sz="1200" dirty="0" smtClean="0">
                <a:solidFill>
                  <a:srgbClr val="0D2235"/>
                </a:solidFill>
              </a:rPr>
              <a:t>/g</a:t>
            </a:r>
            <a:endParaRPr lang="it-IT" sz="1200" dirty="0">
              <a:solidFill>
                <a:srgbClr val="0D2235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373381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top-10: 69%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85%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995351" y="5485615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Mbbl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/g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8456086" y="5495117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Mbbl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/g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Mercato petrolifero globale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3" y="6477293"/>
            <a:ext cx="592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2"/>
                </a:solidFill>
              </a:rPr>
              <a:t>Flussi </a:t>
            </a:r>
            <a:r>
              <a:rPr lang="it-IT" sz="1200" dirty="0" smtClean="0">
                <a:solidFill>
                  <a:schemeClr val="bg2"/>
                </a:solidFill>
              </a:rPr>
              <a:t>netti </a:t>
            </a:r>
            <a:r>
              <a:rPr lang="it-IT" sz="1200" dirty="0" smtClean="0">
                <a:solidFill>
                  <a:schemeClr val="bg2"/>
                </a:solidFill>
              </a:rPr>
              <a:t>, </a:t>
            </a:r>
            <a:r>
              <a:rPr lang="it-IT" sz="1200" dirty="0">
                <a:solidFill>
                  <a:schemeClr val="bg2"/>
                </a:solidFill>
              </a:rPr>
              <a:t>2014 – Fonte: elaborazione su </a:t>
            </a:r>
            <a:r>
              <a:rPr lang="it-IT" sz="1200" i="1" dirty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14650" y="945682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Importatori: top-10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73381" y="954389"/>
            <a:ext cx="32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Esportatori: top-10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6377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top-10: 58%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75%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373381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top-10: 68%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75%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266025" y="4778912"/>
            <a:ext cx="16087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D2235"/>
                </a:solidFill>
              </a:rPr>
              <a:t>Esportazioni mondiali: </a:t>
            </a:r>
            <a:br>
              <a:rPr lang="it-IT" sz="1200" dirty="0" smtClean="0">
                <a:solidFill>
                  <a:srgbClr val="0D2235"/>
                </a:solidFill>
              </a:rPr>
            </a:br>
            <a:r>
              <a:rPr lang="it-IT" sz="1200" dirty="0" smtClean="0">
                <a:solidFill>
                  <a:srgbClr val="0D2235"/>
                </a:solidFill>
              </a:rPr>
              <a:t>56,7 </a:t>
            </a:r>
            <a:r>
              <a:rPr lang="it-IT" sz="1200" dirty="0" err="1" smtClean="0">
                <a:solidFill>
                  <a:srgbClr val="0D2235"/>
                </a:solidFill>
              </a:rPr>
              <a:t>Mbbl</a:t>
            </a:r>
            <a:r>
              <a:rPr lang="it-IT" sz="1200" dirty="0" smtClean="0">
                <a:solidFill>
                  <a:srgbClr val="0D2235"/>
                </a:solidFill>
              </a:rPr>
              <a:t>/g</a:t>
            </a:r>
            <a:endParaRPr lang="it-IT" sz="1200" dirty="0">
              <a:solidFill>
                <a:srgbClr val="0D2235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39" y="1270967"/>
            <a:ext cx="4322439" cy="432243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952819" y="5485615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Mbbl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/g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685" y="1275653"/>
            <a:ext cx="4328535" cy="432243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8200899" y="5495117"/>
            <a:ext cx="5677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Mbbl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/g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986051" y="4740158"/>
            <a:ext cx="16087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D2235"/>
                </a:solidFill>
              </a:rPr>
              <a:t>Esportazioni mondiali:</a:t>
            </a:r>
          </a:p>
          <a:p>
            <a:pPr algn="ctr"/>
            <a:r>
              <a:rPr lang="it-IT" sz="1200" dirty="0" smtClean="0">
                <a:solidFill>
                  <a:srgbClr val="0D2235"/>
                </a:solidFill>
              </a:rPr>
              <a:t>56,7 </a:t>
            </a:r>
            <a:r>
              <a:rPr lang="it-IT" sz="1200" dirty="0" err="1" smtClean="0">
                <a:solidFill>
                  <a:srgbClr val="0D2235"/>
                </a:solidFill>
              </a:rPr>
              <a:t>Mbbl</a:t>
            </a:r>
            <a:r>
              <a:rPr lang="it-IT" sz="1200" dirty="0" smtClean="0">
                <a:solidFill>
                  <a:srgbClr val="0D2235"/>
                </a:solidFill>
              </a:rPr>
              <a:t>/g</a:t>
            </a:r>
            <a:endParaRPr lang="it-IT" sz="1200" dirty="0">
              <a:solidFill>
                <a:srgbClr val="0D2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1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Flussi di esportazioni petrolifere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30" y="856800"/>
            <a:ext cx="8396341" cy="550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5203" y="6477293"/>
            <a:ext cx="592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Fonte</a:t>
            </a:r>
            <a:r>
              <a:rPr lang="it-IT" sz="1200" dirty="0">
                <a:solidFill>
                  <a:schemeClr val="bg2"/>
                </a:solidFill>
              </a:rPr>
              <a:t>: </a:t>
            </a:r>
            <a:r>
              <a:rPr lang="it-IT" sz="1200" i="1" dirty="0" smtClean="0">
                <a:solidFill>
                  <a:schemeClr val="bg2"/>
                </a:solidFill>
              </a:rPr>
              <a:t>BP(2015</a:t>
            </a:r>
            <a:r>
              <a:rPr lang="it-IT" sz="1200" i="1" dirty="0">
                <a:solidFill>
                  <a:schemeClr val="bg2"/>
                </a:solidFill>
              </a:rPr>
              <a:t>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28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" y="720000"/>
            <a:ext cx="9142857" cy="613333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</a:t>
            </a:r>
            <a:r>
              <a:rPr lang="it-IT" sz="2400" b="1" cap="small" dirty="0">
                <a:solidFill>
                  <a:schemeClr val="bg1"/>
                </a:solidFill>
              </a:rPr>
              <a:t>p</a:t>
            </a:r>
            <a:r>
              <a:rPr lang="it-IT" sz="2400" b="1" cap="small" dirty="0" smtClean="0">
                <a:solidFill>
                  <a:schemeClr val="bg1"/>
                </a:solidFill>
              </a:rPr>
              <a:t>unti critici dei traffici marittimi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38978" y="1057618"/>
            <a:ext cx="804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Il 63% (56,6 </a:t>
            </a:r>
            <a:r>
              <a:rPr lang="it-IT" dirty="0" err="1" smtClean="0">
                <a:solidFill>
                  <a:schemeClr val="bg1"/>
                </a:solidFill>
              </a:rPr>
              <a:t>Mbbl</a:t>
            </a:r>
            <a:r>
              <a:rPr lang="it-IT" dirty="0" smtClean="0">
                <a:solidFill>
                  <a:schemeClr val="bg1"/>
                </a:solidFill>
              </a:rPr>
              <a:t>/g nel 2013) della produzione mondiale di greggio viaggia via mare.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23962" y="5661749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Le petroliere trasportano il 30% del traffico marittimo mondiale, per </a:t>
            </a:r>
            <a:r>
              <a:rPr lang="it-IT" sz="1600" dirty="0" smtClean="0">
                <a:solidFill>
                  <a:schemeClr val="bg1"/>
                </a:solidFill>
              </a:rPr>
              <a:t>tonnellaggio; nella maggioranza dei casi, transitando attraverso uno stretto o un canale.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323742"/>
              </p:ext>
            </p:extLst>
          </p:nvPr>
        </p:nvGraphicFramePr>
        <p:xfrm>
          <a:off x="971550" y="1152000"/>
          <a:ext cx="7200901" cy="4679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8"/>
                <a:gridCol w="1769363"/>
                <a:gridCol w="1028700"/>
                <a:gridCol w="1028700"/>
                <a:gridCol w="1028700"/>
                <a:gridCol w="1028700"/>
                <a:gridCol w="1028700"/>
              </a:tblGrid>
              <a:tr h="786556">
                <a:tc>
                  <a:txBody>
                    <a:bodyPr/>
                    <a:lstStyle/>
                    <a:p>
                      <a:pPr algn="r" fontAlgn="b"/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Paese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Riserve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Gbbl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Quota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quote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Area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(kkm</a:t>
                      </a:r>
                      <a:r>
                        <a:rPr lang="it-IT" sz="1400" b="1" i="0" u="none" strike="noStrike" cap="small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Dotazione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kbbl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/km</a:t>
                      </a:r>
                      <a:r>
                        <a:rPr lang="it-IT" sz="1400" b="1" i="0" u="none" strike="noStrike" cap="small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Venezuela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Arabia Saudita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Canada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Iraq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Russia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Kuwait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5.696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Emirati Arabi Uniti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Stati Uniti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1.760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 mondiale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136.438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en-GB" sz="2400" b="1" cap="small" dirty="0" err="1" smtClean="0">
                <a:solidFill>
                  <a:schemeClr val="bg1"/>
                </a:solidFill>
              </a:rPr>
              <a:t>Petrolio</a:t>
            </a:r>
            <a:r>
              <a:rPr lang="en-GB" sz="2400" b="1" cap="small" dirty="0" smtClean="0">
                <a:solidFill>
                  <a:schemeClr val="bg1"/>
                </a:solidFill>
              </a:rPr>
              <a:t>: r</a:t>
            </a:r>
            <a:r>
              <a:rPr lang="it-IT" sz="2400" b="1" cap="small" dirty="0" err="1" smtClean="0">
                <a:solidFill>
                  <a:schemeClr val="bg1"/>
                </a:solidFill>
              </a:rPr>
              <a:t>iserve</a:t>
            </a:r>
            <a:r>
              <a:rPr lang="it-IT" sz="2400" b="1" cap="small" dirty="0" smtClean="0">
                <a:solidFill>
                  <a:schemeClr val="bg1"/>
                </a:solidFill>
              </a:rPr>
              <a:t> e distribuzione geografica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</a:t>
            </a:r>
            <a:r>
              <a:rPr lang="it-IT" sz="1200" dirty="0" smtClean="0">
                <a:solidFill>
                  <a:schemeClr val="bg2"/>
                </a:solidFill>
              </a:rPr>
              <a:t> e </a:t>
            </a:r>
            <a:r>
              <a:rPr lang="it-IT" sz="1200" i="1" dirty="0" smtClean="0">
                <a:solidFill>
                  <a:schemeClr val="bg2"/>
                </a:solidFill>
              </a:rPr>
              <a:t>CIA(2015)</a:t>
            </a:r>
            <a:r>
              <a:rPr lang="it-IT" sz="1200" dirty="0" smtClean="0">
                <a:solidFill>
                  <a:schemeClr val="bg2"/>
                </a:solidFill>
              </a:rPr>
              <a:t>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3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distribuzione delle riserve</a:t>
            </a:r>
            <a:endParaRPr lang="it-IT" sz="2400" b="1" cap="small" dirty="0" smtClean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080000"/>
            <a:ext cx="8640000" cy="504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13532" y="5744960"/>
            <a:ext cx="42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10 principali detentori di riserve nel 2014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47"/>
          <a:stretch/>
        </p:blipFill>
        <p:spPr>
          <a:xfrm>
            <a:off x="252000" y="823370"/>
            <a:ext cx="8640000" cy="4780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</a:t>
            </a:r>
            <a:r>
              <a:rPr lang="it-IT" sz="2400" b="1" cap="small" dirty="0" smtClean="0">
                <a:solidFill>
                  <a:schemeClr val="bg1"/>
                </a:solidFill>
              </a:rPr>
              <a:t> </a:t>
            </a:r>
            <a:r>
              <a:rPr lang="it-IT" sz="2400" b="1" cap="small" dirty="0" smtClean="0">
                <a:solidFill>
                  <a:schemeClr val="bg1"/>
                </a:solidFill>
              </a:rPr>
              <a:t>OPEC </a:t>
            </a:r>
            <a:r>
              <a:rPr lang="it-IT" sz="2400" b="1" cap="small" dirty="0" smtClean="0">
                <a:solidFill>
                  <a:schemeClr val="bg1"/>
                </a:solidFill>
              </a:rPr>
              <a:t>vs. IEA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151" y="5407067"/>
            <a:ext cx="609524" cy="60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800" y="5407067"/>
            <a:ext cx="600000" cy="60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688726" y="5276180"/>
            <a:ext cx="2464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1974 - 29 membri</a:t>
            </a:r>
          </a:p>
          <a:p>
            <a:r>
              <a:rPr lang="it-IT" sz="1600" dirty="0" smtClean="0"/>
              <a:t>63% PIL mondiale</a:t>
            </a:r>
          </a:p>
          <a:p>
            <a:r>
              <a:rPr lang="it-IT" sz="1600" dirty="0" smtClean="0"/>
              <a:t>48% domanda petrolifera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71400" y="5291569"/>
            <a:ext cx="213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1960 – 12 membri</a:t>
            </a:r>
          </a:p>
          <a:p>
            <a:r>
              <a:rPr lang="it-IT" sz="1600" dirty="0" smtClean="0"/>
              <a:t>72% riserve petrolifere</a:t>
            </a:r>
          </a:p>
          <a:p>
            <a:r>
              <a:rPr lang="it-IT" sz="1600" dirty="0" smtClean="0"/>
              <a:t>41% offerta petrolifera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14000" y="6477916"/>
            <a:ext cx="6698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solidFill>
                  <a:schemeClr val="bg1"/>
                </a:solidFill>
              </a:rPr>
              <a:t>Fonte: elaborazione su dati BP(2015) e IMF(2015).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62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Introduzione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87379" y="1285040"/>
            <a:ext cx="74083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it-IT" dirty="0" smtClean="0"/>
              <a:t>Cos’è l’energia? L’energia è la</a:t>
            </a:r>
            <a:r>
              <a:rPr lang="it-IT" b="1" dirty="0" smtClean="0"/>
              <a:t> capacità di compiere lavoro</a:t>
            </a:r>
            <a:r>
              <a:rPr lang="it-IT" dirty="0" smtClean="0"/>
              <a:t>.</a:t>
            </a:r>
          </a:p>
          <a:p>
            <a:endParaRPr lang="en-US" dirty="0" smtClean="0"/>
          </a:p>
          <a:p>
            <a:pPr marL="285750" indent="-285750">
              <a:buBlip>
                <a:blip r:embed="rId2"/>
              </a:buBlip>
            </a:pPr>
            <a:r>
              <a:rPr lang="it-IT" dirty="0" smtClean="0"/>
              <a:t>L’energia può </a:t>
            </a:r>
            <a:r>
              <a:rPr lang="it-IT" b="1" dirty="0" smtClean="0"/>
              <a:t>essere prodotta da diverse fonti</a:t>
            </a:r>
            <a:r>
              <a:rPr lang="it-IT" dirty="0" smtClean="0"/>
              <a:t> e può essere </a:t>
            </a:r>
            <a:r>
              <a:rPr lang="it-IT" b="1" dirty="0" smtClean="0"/>
              <a:t>trasformata</a:t>
            </a:r>
            <a:r>
              <a:rPr lang="it-IT" dirty="0" smtClean="0"/>
              <a:t> in altre forme di energia.</a:t>
            </a:r>
          </a:p>
          <a:p>
            <a:endParaRPr lang="it-IT" dirty="0" smtClean="0"/>
          </a:p>
          <a:p>
            <a:pPr marL="285750" indent="-285750" algn="just">
              <a:buBlip>
                <a:blip r:embed="rId2"/>
              </a:buBlip>
            </a:pPr>
            <a:r>
              <a:rPr lang="it-IT" dirty="0" smtClean="0"/>
              <a:t>La quantità di energia che possiamo usare e il costo a cui possiamo ottenerla dipendono dalla </a:t>
            </a:r>
            <a:r>
              <a:rPr lang="it-IT" b="1" dirty="0" smtClean="0"/>
              <a:t>disponibilità di tecnologia </a:t>
            </a:r>
            <a:r>
              <a:rPr lang="it-IT" dirty="0" smtClean="0"/>
              <a:t>e dalla disponibilità di </a:t>
            </a:r>
            <a:r>
              <a:rPr lang="it-IT" b="1" dirty="0" smtClean="0"/>
              <a:t>materie prime energetiche</a:t>
            </a:r>
            <a:r>
              <a:rPr lang="it-IT" dirty="0" smtClean="0"/>
              <a:t>, in un dato posto e in un dato momento.</a:t>
            </a:r>
          </a:p>
          <a:p>
            <a:pPr marL="285750" indent="-285750" algn="just">
              <a:buBlip>
                <a:blip r:embed="rId2"/>
              </a:buBlip>
            </a:pPr>
            <a:endParaRPr lang="it-IT" dirty="0" smtClean="0"/>
          </a:p>
          <a:p>
            <a:pPr marL="285750" indent="-285750" algn="just">
              <a:buBlip>
                <a:blip r:embed="rId2"/>
              </a:buBlip>
            </a:pPr>
            <a:r>
              <a:rPr lang="it-IT" dirty="0" smtClean="0"/>
              <a:t>Nell’attuale contesto economico, le principali fonti energetiche sono scambiate a livello internazionale attraverso </a:t>
            </a:r>
            <a:r>
              <a:rPr lang="it-IT" b="1" dirty="0" smtClean="0"/>
              <a:t>meccanismi di mercato</a:t>
            </a:r>
            <a:r>
              <a:rPr lang="it-IT" dirty="0" smtClean="0"/>
              <a:t>.</a:t>
            </a:r>
          </a:p>
          <a:p>
            <a:endParaRPr lang="en-US" dirty="0" smtClean="0"/>
          </a:p>
          <a:p>
            <a:pPr marL="285750" indent="-285750">
              <a:buBlip>
                <a:blip r:embed="rId2"/>
              </a:buBlip>
            </a:pPr>
            <a:r>
              <a:rPr lang="it-IT" dirty="0" smtClean="0"/>
              <a:t>La geopolitica è lo studio dell’influenza dei fattori geografici sui processi politici (soprattutto a livello internazionale).</a:t>
            </a:r>
          </a:p>
          <a:p>
            <a:endParaRPr lang="it-IT" dirty="0" smtClean="0"/>
          </a:p>
          <a:p>
            <a:pPr marL="285750" indent="-285750">
              <a:buBlip>
                <a:blip r:embed="rId2"/>
              </a:buBlip>
            </a:pPr>
            <a:r>
              <a:rPr lang="it-IT" b="1" u="sng" dirty="0" smtClean="0"/>
              <a:t>La geopolitica dell’energia</a:t>
            </a:r>
            <a:r>
              <a:rPr lang="it-IT" dirty="0" smtClean="0"/>
              <a:t> è basata sulla distribuzione non omogenea delle risorse energetiche, della tecnologia e dei consumi energetici a livello globale.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354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t</a:t>
            </a:r>
            <a:r>
              <a:rPr lang="it-IT" sz="2400" b="1" cap="small" dirty="0" smtClean="0">
                <a:solidFill>
                  <a:schemeClr val="bg1"/>
                </a:solidFill>
              </a:rPr>
              <a:t>endenze </a:t>
            </a:r>
            <a:r>
              <a:rPr lang="it-IT" sz="2400" b="1" cap="small" dirty="0" smtClean="0">
                <a:solidFill>
                  <a:schemeClr val="bg1"/>
                </a:solidFill>
              </a:rPr>
              <a:t>di prezzo di lungo periodo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Prezzo spot del Brent </a:t>
            </a:r>
            <a:r>
              <a:rPr lang="it-IT" sz="1200" dirty="0" smtClean="0">
                <a:solidFill>
                  <a:schemeClr val="bg1"/>
                </a:solidFill>
              </a:rPr>
              <a:t>(</a:t>
            </a:r>
            <a:r>
              <a:rPr lang="it-IT" sz="1200" dirty="0" smtClean="0">
                <a:solidFill>
                  <a:schemeClr val="bg1"/>
                </a:solidFill>
              </a:rPr>
              <a:t>$</a:t>
            </a:r>
            <a:r>
              <a:rPr lang="it-IT" sz="1200" dirty="0" smtClean="0">
                <a:solidFill>
                  <a:schemeClr val="bg1"/>
                </a:solidFill>
              </a:rPr>
              <a:t>/</a:t>
            </a:r>
            <a:r>
              <a:rPr lang="it-IT" sz="1200" dirty="0" err="1" smtClean="0">
                <a:solidFill>
                  <a:schemeClr val="bg1"/>
                </a:solidFill>
              </a:rPr>
              <a:t>bbl</a:t>
            </a:r>
            <a:r>
              <a:rPr lang="it-IT" sz="1200" dirty="0" smtClean="0">
                <a:solidFill>
                  <a:schemeClr val="bg1"/>
                </a:solidFill>
              </a:rPr>
              <a:t>), media annua – Fonte: elaborazione su </a:t>
            </a:r>
            <a:r>
              <a:rPr lang="it-IT" sz="1200" i="1" dirty="0" smtClean="0">
                <a:solidFill>
                  <a:schemeClr val="bg1"/>
                </a:solidFill>
              </a:rPr>
              <a:t>BP(2015)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endParaRPr lang="en-GB" sz="1200" dirty="0" smtClean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043" y="980503"/>
            <a:ext cx="7571888" cy="504182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12538" y="1000823"/>
            <a:ext cx="870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$/</a:t>
            </a:r>
            <a:r>
              <a:rPr lang="it-IT" sz="1000" dirty="0" err="1" smtClean="0"/>
              <a:t>bbl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505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52" y="843300"/>
            <a:ext cx="7724697" cy="540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geopolitica e oscillazioni di prezzo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Fonte: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8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234" y="1329074"/>
            <a:ext cx="7560000" cy="4320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 e ruolo della valuta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</a:t>
            </a:r>
            <a:r>
              <a:rPr lang="it-IT" sz="1200" dirty="0" smtClean="0">
                <a:solidFill>
                  <a:schemeClr val="bg2"/>
                </a:solidFill>
              </a:rPr>
              <a:t>e</a:t>
            </a:r>
            <a:r>
              <a:rPr lang="it-IT" sz="1200" i="1" dirty="0" smtClean="0">
                <a:solidFill>
                  <a:schemeClr val="bg2"/>
                </a:solidFill>
              </a:rPr>
              <a:t> ECB(2015).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04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94110" y="1064246"/>
            <a:ext cx="870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Mbbl</a:t>
            </a:r>
            <a:r>
              <a:rPr lang="it-IT" sz="1000" dirty="0" smtClean="0"/>
              <a:t>/g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lo squilibrio dell’offerta nel 2014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Fonte: elaborazione su </a:t>
            </a:r>
            <a:r>
              <a:rPr lang="it-IT" sz="1200" i="1" dirty="0" smtClean="0">
                <a:solidFill>
                  <a:schemeClr val="bg1"/>
                </a:solidFill>
              </a:rPr>
              <a:t>BP(2015)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1156" y="1060485"/>
            <a:ext cx="7571888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0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94110" y="1064246"/>
            <a:ext cx="870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 smtClean="0"/>
              <a:t>Mbbl</a:t>
            </a:r>
            <a:r>
              <a:rPr lang="it-IT" sz="1000" dirty="0" smtClean="0"/>
              <a:t>/g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276" y="1061003"/>
            <a:ext cx="7571888" cy="504182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83399" y="1435100"/>
            <a:ext cx="586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UE</a:t>
            </a:r>
            <a:endParaRPr lang="it-IT" sz="1600" dirty="0"/>
          </a:p>
        </p:txBody>
      </p:sp>
      <p:cxnSp>
        <p:nvCxnSpPr>
          <p:cNvPr id="18" name="Connettore 1 17"/>
          <p:cNvCxnSpPr/>
          <p:nvPr/>
        </p:nvCxnSpPr>
        <p:spPr>
          <a:xfrm flipV="1">
            <a:off x="6748463" y="1685925"/>
            <a:ext cx="242887" cy="2357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5069841" y="2805192"/>
            <a:ext cx="192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Nord America</a:t>
            </a:r>
            <a:endParaRPr lang="it-IT" sz="1600" dirty="0"/>
          </a:p>
        </p:txBody>
      </p:sp>
      <p:cxnSp>
        <p:nvCxnSpPr>
          <p:cNvPr id="23" name="Connettore 1 22"/>
          <p:cNvCxnSpPr/>
          <p:nvPr/>
        </p:nvCxnSpPr>
        <p:spPr>
          <a:xfrm flipV="1">
            <a:off x="6360160" y="2715262"/>
            <a:ext cx="523239" cy="2412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5943601" y="3411599"/>
            <a:ext cx="56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Cina</a:t>
            </a:r>
            <a:endParaRPr lang="it-IT" sz="1600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6402070" y="3723974"/>
            <a:ext cx="143986" cy="17889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5608796" y="4410151"/>
            <a:ext cx="1261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Giappone</a:t>
            </a:r>
            <a:endParaRPr lang="it-IT" sz="1600" dirty="0"/>
          </a:p>
        </p:txBody>
      </p:sp>
      <p:cxnSp>
        <p:nvCxnSpPr>
          <p:cNvPr id="33" name="Connettore 1 32"/>
          <p:cNvCxnSpPr/>
          <p:nvPr/>
        </p:nvCxnSpPr>
        <p:spPr>
          <a:xfrm flipV="1">
            <a:off x="6512560" y="4330381"/>
            <a:ext cx="178753" cy="21671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6942216" y="4843306"/>
            <a:ext cx="219709" cy="1262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7098030" y="4893375"/>
            <a:ext cx="72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India</a:t>
            </a:r>
            <a:endParaRPr lang="it-IT" sz="16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evoluzione delle importazioni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Fonte: elaborazione su </a:t>
            </a:r>
            <a:r>
              <a:rPr lang="it-IT" sz="1200" i="1" dirty="0" smtClean="0">
                <a:solidFill>
                  <a:schemeClr val="bg1"/>
                </a:solidFill>
              </a:rPr>
              <a:t>BP(2015)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277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405" y="1017343"/>
            <a:ext cx="694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l’evoluzione attesa dei consumi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i="1" dirty="0" smtClean="0">
                <a:solidFill>
                  <a:schemeClr val="bg1"/>
                </a:solidFill>
              </a:rPr>
              <a:t>IEA(2014)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52" y="1030005"/>
            <a:ext cx="7559695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062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051240"/>
            <a:ext cx="8640000" cy="504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Petrolio: g</a:t>
            </a:r>
            <a:r>
              <a:rPr lang="it-IT" sz="2400" b="1" cap="small" dirty="0" smtClean="0">
                <a:solidFill>
                  <a:schemeClr val="bg1"/>
                </a:solidFill>
              </a:rPr>
              <a:t>li </a:t>
            </a:r>
            <a:r>
              <a:rPr lang="it-IT" sz="2400" b="1" cap="small" dirty="0" smtClean="0">
                <a:solidFill>
                  <a:schemeClr val="bg1"/>
                </a:solidFill>
              </a:rPr>
              <a:t>attori globali</a:t>
            </a:r>
          </a:p>
        </p:txBody>
      </p:sp>
    </p:spTree>
    <p:extLst>
      <p:ext uri="{BB962C8B-B14F-4D97-AF65-F5344CB8AC3E}">
        <p14:creationId xmlns:p14="http://schemas.microsoft.com/office/powerpoint/2010/main" xmlns="" val="3167692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97000">
                <a:srgbClr val="0D22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27256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/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 naturale</a:t>
            </a:r>
            <a:endParaRPr lang="it-IT" sz="3600" b="1" i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1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Mercati regionali del gas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3" y="6477293"/>
            <a:ext cx="592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2"/>
                </a:solidFill>
              </a:rPr>
              <a:t>Flussi </a:t>
            </a:r>
            <a:r>
              <a:rPr lang="it-IT" sz="1200" dirty="0" smtClean="0">
                <a:solidFill>
                  <a:schemeClr val="bg2"/>
                </a:solidFill>
              </a:rPr>
              <a:t>netti a 39 MJ/mc PCS, </a:t>
            </a:r>
            <a:r>
              <a:rPr lang="it-IT" sz="1200" dirty="0">
                <a:solidFill>
                  <a:schemeClr val="bg2"/>
                </a:solidFill>
              </a:rPr>
              <a:t>2014 – Fonte: elaborazione su </a:t>
            </a:r>
            <a:r>
              <a:rPr lang="it-IT" sz="1200" i="1" dirty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14650" y="945682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rgbClr val="C00000"/>
                </a:solidFill>
              </a:rPr>
              <a:t>Consumatori: top-10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73381" y="954389"/>
            <a:ext cx="32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Produttori: top-10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66" y="1280191"/>
            <a:ext cx="4322439" cy="432853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147" y="1280191"/>
            <a:ext cx="4322439" cy="432853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867755" y="5485615"/>
            <a:ext cx="5325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Gmc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/a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456086" y="5495117"/>
            <a:ext cx="5325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Gmc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/a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6377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 : 70%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84%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283748" y="4509565"/>
            <a:ext cx="16087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rgbClr val="0D2235"/>
                </a:solidFill>
              </a:rPr>
              <a:t>Produzione mondiale: </a:t>
            </a:r>
            <a:r>
              <a:rPr lang="it-IT" sz="1200" dirty="0" smtClean="0">
                <a:solidFill>
                  <a:srgbClr val="0D2235"/>
                </a:solidFill>
              </a:rPr>
              <a:t/>
            </a:r>
            <a:br>
              <a:rPr lang="it-IT" sz="1200" dirty="0" smtClean="0">
                <a:solidFill>
                  <a:srgbClr val="0D2235"/>
                </a:solidFill>
              </a:rPr>
            </a:br>
            <a:r>
              <a:rPr lang="it-IT" sz="1200" dirty="0" smtClean="0">
                <a:solidFill>
                  <a:srgbClr val="0D2235"/>
                </a:solidFill>
              </a:rPr>
              <a:t>3.715 </a:t>
            </a:r>
            <a:r>
              <a:rPr lang="it-IT" sz="1200" dirty="0" err="1">
                <a:solidFill>
                  <a:srgbClr val="0D2235"/>
                </a:solidFill>
              </a:rPr>
              <a:t>Gmc</a:t>
            </a:r>
            <a:r>
              <a:rPr lang="it-IT" sz="1200" dirty="0">
                <a:solidFill>
                  <a:srgbClr val="0D2235"/>
                </a:solidFill>
              </a:rPr>
              <a:t>/a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373381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top-10: 69%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85%</a:t>
            </a:r>
          </a:p>
        </p:txBody>
      </p:sp>
    </p:spTree>
    <p:extLst>
      <p:ext uri="{BB962C8B-B14F-4D97-AF65-F5344CB8AC3E}">
        <p14:creationId xmlns:p14="http://schemas.microsoft.com/office/powerpoint/2010/main" xmlns="" val="2931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Mercati regionali del gas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3" y="6477293"/>
            <a:ext cx="592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2"/>
                </a:solidFill>
              </a:rPr>
              <a:t>Flussi </a:t>
            </a:r>
            <a:r>
              <a:rPr lang="it-IT" sz="1200" dirty="0" smtClean="0">
                <a:solidFill>
                  <a:schemeClr val="bg2"/>
                </a:solidFill>
              </a:rPr>
              <a:t>netti a 39 MJ/mc PCS, </a:t>
            </a:r>
            <a:r>
              <a:rPr lang="it-IT" sz="1200" dirty="0">
                <a:solidFill>
                  <a:schemeClr val="bg2"/>
                </a:solidFill>
              </a:rPr>
              <a:t>2014 – Fonte: elaborazione su </a:t>
            </a:r>
            <a:r>
              <a:rPr lang="it-IT" sz="1200" i="1" dirty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14650" y="945682"/>
            <a:ext cx="398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Importatori: top-10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73381" y="954389"/>
            <a:ext cx="325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Esportatori: top-10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56377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top-10: 63%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72%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373381" y="5744551"/>
            <a:ext cx="227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D2235"/>
                </a:solidFill>
              </a:rPr>
              <a:t>Totale top-10: 66%</a:t>
            </a:r>
          </a:p>
          <a:p>
            <a:r>
              <a:rPr lang="it-IT" sz="1400" b="1" dirty="0" smtClean="0">
                <a:solidFill>
                  <a:srgbClr val="0D2235"/>
                </a:solidFill>
              </a:rPr>
              <a:t>Totale top-20: 78%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319" y="1280191"/>
            <a:ext cx="4328535" cy="4322439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7276658" y="4502459"/>
            <a:ext cx="16087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 smtClean="0">
                <a:solidFill>
                  <a:srgbClr val="0D2235"/>
                </a:solidFill>
              </a:rPr>
              <a:t>Esportazioni mondiali: </a:t>
            </a:r>
            <a:br>
              <a:rPr lang="it-IT" sz="1200" dirty="0" smtClean="0">
                <a:solidFill>
                  <a:srgbClr val="0D2235"/>
                </a:solidFill>
              </a:rPr>
            </a:br>
            <a:r>
              <a:rPr lang="it-IT" sz="1200" dirty="0" smtClean="0">
                <a:solidFill>
                  <a:srgbClr val="0D2235"/>
                </a:solidFill>
              </a:rPr>
              <a:t>1.071 </a:t>
            </a:r>
            <a:r>
              <a:rPr lang="it-IT" sz="1200" dirty="0" err="1" smtClean="0">
                <a:solidFill>
                  <a:srgbClr val="0D2235"/>
                </a:solidFill>
              </a:rPr>
              <a:t>Gmc</a:t>
            </a:r>
            <a:r>
              <a:rPr lang="it-IT" sz="1200" dirty="0" smtClean="0">
                <a:solidFill>
                  <a:srgbClr val="0D2235"/>
                </a:solidFill>
              </a:rPr>
              <a:t>/a</a:t>
            </a:r>
            <a:endParaRPr lang="it-IT" sz="1200" dirty="0">
              <a:solidFill>
                <a:srgbClr val="0D2235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8456086" y="5495117"/>
            <a:ext cx="5325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Gmc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/a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67755" y="5485615"/>
            <a:ext cx="5325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Gmc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/a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9079" y="1279059"/>
            <a:ext cx="4322439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6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97000">
                <a:srgbClr val="0D22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272565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/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 energetici </a:t>
            </a:r>
          </a:p>
          <a:p>
            <a:pPr marL="360000" algn="ctr"/>
            <a:r>
              <a:rPr lang="it-IT" sz="36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crescita economica</a:t>
            </a:r>
          </a:p>
          <a:p>
            <a:pPr marL="360000"/>
            <a:endParaRPr lang="it-IT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1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829" y="855761"/>
            <a:ext cx="8396342" cy="550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Flussi di esportazioni di gas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3" y="6477293"/>
            <a:ext cx="592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Flussi contrattuali, a 41,868 MJ/mc – Fonte</a:t>
            </a:r>
            <a:r>
              <a:rPr lang="it-IT" sz="1200" dirty="0">
                <a:solidFill>
                  <a:schemeClr val="bg2"/>
                </a:solidFill>
              </a:rPr>
              <a:t>: </a:t>
            </a:r>
            <a:r>
              <a:rPr lang="it-IT" sz="1200" i="1" dirty="0" smtClean="0">
                <a:solidFill>
                  <a:schemeClr val="bg2"/>
                </a:solidFill>
              </a:rPr>
              <a:t>BP(2015</a:t>
            </a:r>
            <a:r>
              <a:rPr lang="it-IT" sz="1200" i="1" dirty="0">
                <a:solidFill>
                  <a:schemeClr val="bg2"/>
                </a:solidFill>
              </a:rPr>
              <a:t>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10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Gas: </a:t>
            </a:r>
            <a:r>
              <a:rPr lang="en-GB" sz="2400" b="1" cap="small" dirty="0">
                <a:solidFill>
                  <a:schemeClr val="bg1"/>
                </a:solidFill>
              </a:rPr>
              <a:t>r</a:t>
            </a:r>
            <a:r>
              <a:rPr lang="it-IT" sz="2400" b="1" cap="small" dirty="0" err="1">
                <a:solidFill>
                  <a:schemeClr val="bg1"/>
                </a:solidFill>
              </a:rPr>
              <a:t>iserve</a:t>
            </a:r>
            <a:r>
              <a:rPr lang="it-IT" sz="2400" b="1" cap="small" dirty="0">
                <a:solidFill>
                  <a:schemeClr val="bg1"/>
                </a:solidFill>
              </a:rPr>
              <a:t> e distribuzione geografica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38088"/>
              </p:ext>
            </p:extLst>
          </p:nvPr>
        </p:nvGraphicFramePr>
        <p:xfrm>
          <a:off x="971550" y="1152000"/>
          <a:ext cx="7200901" cy="4679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8"/>
                <a:gridCol w="1769363"/>
                <a:gridCol w="1028700"/>
                <a:gridCol w="1028700"/>
                <a:gridCol w="989329"/>
                <a:gridCol w="1068071"/>
                <a:gridCol w="1028700"/>
              </a:tblGrid>
              <a:tr h="786556">
                <a:tc>
                  <a:txBody>
                    <a:bodyPr/>
                    <a:lstStyle/>
                    <a:p>
                      <a:pPr algn="r" fontAlgn="b"/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Paese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Riserve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Tmc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Quota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Σ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quota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(kkm</a:t>
                      </a:r>
                      <a:r>
                        <a:rPr lang="it-IT" sz="1400" b="1" i="0" u="none" strike="noStrike" cap="small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Dotazione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Mcm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/km</a:t>
                      </a:r>
                      <a:r>
                        <a:rPr lang="it-IT" sz="1400" b="1" i="0" u="none" strike="noStrike" cap="small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36000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36000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36000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</a:t>
                      </a:r>
                    </a:p>
                  </a:txBody>
                  <a:tcPr marL="9525" marR="36000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36000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17.098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2.273</a:t>
                      </a:r>
                    </a:p>
                  </a:txBody>
                  <a:tcPr marL="9525" marR="360000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Turkmenistan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 Uniti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9.827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360000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Arabia Saudita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Emirati Arabi Uniti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360000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Venezuela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360000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Algeria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2.382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360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mondiale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136.438</a:t>
                      </a:r>
                    </a:p>
                  </a:txBody>
                  <a:tcPr marL="9525" marR="360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360000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Dati a </a:t>
            </a:r>
            <a:r>
              <a:rPr lang="it-IT" sz="1200" dirty="0" smtClean="0">
                <a:solidFill>
                  <a:schemeClr val="bg1"/>
                </a:solidFill>
              </a:rPr>
              <a:t>39 </a:t>
            </a:r>
            <a:r>
              <a:rPr lang="it-IT" sz="1200" dirty="0" smtClean="0">
                <a:solidFill>
                  <a:schemeClr val="bg1"/>
                </a:solidFill>
              </a:rPr>
              <a:t>MJ/</a:t>
            </a:r>
            <a:r>
              <a:rPr lang="it-IT" sz="1200" dirty="0" err="1" smtClean="0">
                <a:solidFill>
                  <a:schemeClr val="bg1"/>
                </a:solidFill>
              </a:rPr>
              <a:t>mc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smtClean="0">
                <a:solidFill>
                  <a:schemeClr val="bg1"/>
                </a:solidFill>
              </a:rPr>
              <a:t>P</a:t>
            </a:r>
            <a:r>
              <a:rPr lang="it-IT" sz="1200" dirty="0" smtClean="0">
                <a:solidFill>
                  <a:schemeClr val="bg1"/>
                </a:solidFill>
              </a:rPr>
              <a:t>CS– </a:t>
            </a:r>
            <a:r>
              <a:rPr lang="it-IT" sz="1200" dirty="0" smtClean="0">
                <a:solidFill>
                  <a:schemeClr val="bg1"/>
                </a:solidFill>
              </a:rPr>
              <a:t>Fonte: elaborazione su dati BP(2015) e CIA(2015).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0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Gas: principali riserve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080000"/>
            <a:ext cx="8640000" cy="504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613532" y="5744960"/>
            <a:ext cx="429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10 principali detentori di riserve nel 2014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Fonte: elaborazione su BP(2015).</a:t>
            </a:r>
          </a:p>
        </p:txBody>
      </p:sp>
    </p:spTree>
    <p:extLst>
      <p:ext uri="{BB962C8B-B14F-4D97-AF65-F5344CB8AC3E}">
        <p14:creationId xmlns:p14="http://schemas.microsoft.com/office/powerpoint/2010/main" xmlns="" val="26485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704170"/>
            <a:ext cx="9144000" cy="5670000"/>
          </a:xfrm>
          <a:prstGeom prst="rect">
            <a:avLst/>
          </a:prstGeom>
          <a:solidFill>
            <a:srgbClr val="D9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217105"/>
            <a:ext cx="8640000" cy="46066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en-US" sz="2400" b="1" cap="small" dirty="0" err="1" smtClean="0">
                <a:solidFill>
                  <a:schemeClr val="bg1"/>
                </a:solidFill>
              </a:rPr>
              <a:t>Flussi</a:t>
            </a:r>
            <a:r>
              <a:rPr lang="en-US" sz="2400" b="1" cap="small" dirty="0" smtClean="0">
                <a:solidFill>
                  <a:schemeClr val="bg1"/>
                </a:solidFill>
              </a:rPr>
              <a:t> </a:t>
            </a:r>
            <a:r>
              <a:rPr lang="en-US" sz="2400" b="1" cap="small" dirty="0" err="1" smtClean="0">
                <a:solidFill>
                  <a:schemeClr val="bg1"/>
                </a:solidFill>
              </a:rPr>
              <a:t>di</a:t>
            </a:r>
            <a:r>
              <a:rPr lang="en-US" sz="2400" b="1" cap="small" dirty="0" smtClean="0">
                <a:solidFill>
                  <a:schemeClr val="bg1"/>
                </a:solidFill>
              </a:rPr>
              <a:t> gas </a:t>
            </a:r>
            <a:r>
              <a:rPr lang="en-US" sz="2400" b="1" cap="small" dirty="0" err="1" smtClean="0">
                <a:solidFill>
                  <a:schemeClr val="bg1"/>
                </a:solidFill>
              </a:rPr>
              <a:t>naturale</a:t>
            </a:r>
            <a:r>
              <a:rPr lang="en-US" sz="2400" b="1" cap="small" dirty="0" smtClean="0">
                <a:solidFill>
                  <a:schemeClr val="bg1"/>
                </a:solidFill>
              </a:rPr>
              <a:t> </a:t>
            </a:r>
            <a:r>
              <a:rPr lang="en-US" sz="2400" b="1" cap="small" dirty="0" err="1" smtClean="0">
                <a:solidFill>
                  <a:schemeClr val="bg1"/>
                </a:solidFill>
              </a:rPr>
              <a:t>liquefatto</a:t>
            </a:r>
            <a:endParaRPr lang="en-GB" sz="2400" b="1" cap="small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Fonte</a:t>
            </a:r>
            <a:r>
              <a:rPr lang="en-GB" sz="1200" dirty="0" smtClean="0">
                <a:solidFill>
                  <a:schemeClr val="bg1"/>
                </a:solidFill>
              </a:rPr>
              <a:t>: </a:t>
            </a:r>
            <a:r>
              <a:rPr lang="en-GB" sz="1200" dirty="0" smtClean="0">
                <a:solidFill>
                  <a:schemeClr val="bg1"/>
                </a:solidFill>
              </a:rPr>
              <a:t>GIIGNL(2015).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428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en-GB" sz="2400" b="1" cap="small" dirty="0" smtClean="0">
                <a:solidFill>
                  <a:schemeClr val="bg1"/>
                </a:solidFill>
              </a:rPr>
              <a:t>I </a:t>
            </a:r>
            <a:r>
              <a:rPr lang="en-GB" sz="2400" b="1" cap="small" dirty="0" err="1" smtClean="0">
                <a:solidFill>
                  <a:schemeClr val="bg1"/>
                </a:solidFill>
              </a:rPr>
              <a:t>tre</a:t>
            </a:r>
            <a:r>
              <a:rPr lang="en-GB" sz="2400" b="1" cap="small" dirty="0" smtClean="0">
                <a:solidFill>
                  <a:schemeClr val="bg1"/>
                </a:solidFill>
              </a:rPr>
              <a:t> </a:t>
            </a:r>
            <a:r>
              <a:rPr lang="en-GB" sz="2400" b="1" cap="small" dirty="0" err="1" smtClean="0">
                <a:solidFill>
                  <a:schemeClr val="bg1"/>
                </a:solidFill>
              </a:rPr>
              <a:t>mercati</a:t>
            </a:r>
            <a:r>
              <a:rPr lang="en-GB" sz="2400" b="1" cap="small" dirty="0" smtClean="0">
                <a:solidFill>
                  <a:schemeClr val="bg1"/>
                </a:solidFill>
              </a:rPr>
              <a:t> </a:t>
            </a:r>
            <a:r>
              <a:rPr lang="en-GB" sz="2400" b="1" cap="small" dirty="0" err="1" smtClean="0">
                <a:solidFill>
                  <a:schemeClr val="bg1"/>
                </a:solidFill>
              </a:rPr>
              <a:t>regionali</a:t>
            </a:r>
            <a:r>
              <a:rPr lang="en-GB" sz="2400" b="1" cap="small" dirty="0" smtClean="0">
                <a:solidFill>
                  <a:schemeClr val="bg1"/>
                </a:solidFill>
              </a:rPr>
              <a:t> del gas</a:t>
            </a:r>
            <a:endParaRPr lang="en-GB" sz="2400" b="1" cap="small" dirty="0" smtClean="0">
              <a:solidFill>
                <a:schemeClr val="bg1"/>
              </a:solidFill>
            </a:endParaRPr>
          </a:p>
        </p:txBody>
      </p:sp>
      <p:pic>
        <p:nvPicPr>
          <p:cNvPr id="7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73" y="1348151"/>
            <a:ext cx="7920000" cy="432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2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Fonte: </a:t>
            </a:r>
            <a:r>
              <a:rPr lang="en-GB" sz="1200" i="1" dirty="0" smtClean="0">
                <a:solidFill>
                  <a:schemeClr val="bg1"/>
                </a:solidFill>
              </a:rPr>
              <a:t>CE</a:t>
            </a:r>
            <a:r>
              <a:rPr lang="en-GB" sz="1200" i="1" dirty="0" smtClean="0">
                <a:solidFill>
                  <a:schemeClr val="bg1"/>
                </a:solidFill>
              </a:rPr>
              <a:t>(2015</a:t>
            </a:r>
            <a:r>
              <a:rPr lang="en-GB" sz="1200" i="1" dirty="0" smtClean="0">
                <a:solidFill>
                  <a:schemeClr val="bg1"/>
                </a:solidFill>
              </a:rPr>
              <a:t>)</a:t>
            </a:r>
            <a:r>
              <a:rPr lang="en-GB" sz="1200" dirty="0" smtClean="0">
                <a:solidFill>
                  <a:schemeClr val="bg1"/>
                </a:solidFill>
              </a:rPr>
              <a:t>.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Mercati </a:t>
            </a:r>
            <a:r>
              <a:rPr lang="it-IT" sz="2400" b="1" cap="small" dirty="0" smtClean="0">
                <a:solidFill>
                  <a:schemeClr val="bg1"/>
                </a:solidFill>
              </a:rPr>
              <a:t>regionali </a:t>
            </a:r>
            <a:r>
              <a:rPr lang="it-IT" sz="2400" b="1" cap="small" dirty="0" smtClean="0">
                <a:solidFill>
                  <a:schemeClr val="bg1"/>
                </a:solidFill>
              </a:rPr>
              <a:t>del gas e </a:t>
            </a:r>
            <a:r>
              <a:rPr lang="it-IT" sz="2400" b="1" cap="small" dirty="0" smtClean="0">
                <a:solidFill>
                  <a:schemeClr val="bg1"/>
                </a:solidFill>
              </a:rPr>
              <a:t>tendenze di prezzo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342" y="1481875"/>
            <a:ext cx="8495414" cy="4247707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59324" y="1220265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$/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MMBTU</a:t>
            </a:r>
            <a:endParaRPr lang="it-I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3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405" y="1017343"/>
            <a:ext cx="694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52" y="1009685"/>
            <a:ext cx="7559695" cy="504182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Gas: l’evoluzione attesa dei consumi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i="1" dirty="0" smtClean="0">
                <a:solidFill>
                  <a:schemeClr val="bg1"/>
                </a:solidFill>
              </a:rPr>
              <a:t>IEA(2014)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847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97000">
                <a:srgbClr val="0D22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27256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/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</a:t>
            </a:r>
            <a:r>
              <a:rPr lang="it-IT" sz="36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economia </a:t>
            </a:r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3600" b="1" i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stabilità </a:t>
            </a:r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</a:t>
            </a:r>
            <a:endParaRPr lang="it-IT" sz="3600" b="1" i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2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>
                <a:solidFill>
                  <a:schemeClr val="bg1"/>
                </a:solidFill>
              </a:rPr>
              <a:t>Dimensione economica </a:t>
            </a:r>
            <a:r>
              <a:rPr lang="it-IT" sz="2400" b="1" cap="small" dirty="0" smtClean="0">
                <a:solidFill>
                  <a:schemeClr val="bg1"/>
                </a:solidFill>
              </a:rPr>
              <a:t>dell’interdipendenza: gli importatori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/>
          </p:nvPr>
        </p:nvGraphicFramePr>
        <p:xfrm>
          <a:off x="608182" y="1301584"/>
          <a:ext cx="7942216" cy="4284000"/>
        </p:xfrm>
        <a:graphic>
          <a:graphicData uri="http://schemas.openxmlformats.org/drawingml/2006/table">
            <a:tbl>
              <a:tblPr/>
              <a:tblGrid>
                <a:gridCol w="2978331"/>
                <a:gridCol w="992777"/>
                <a:gridCol w="992777"/>
                <a:gridCol w="992777"/>
                <a:gridCol w="992777"/>
                <a:gridCol w="992777"/>
              </a:tblGrid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importazioni </a:t>
                      </a:r>
                      <a:r>
                        <a:rPr lang="it-IT" sz="1800" b="0" i="1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(</a:t>
                      </a:r>
                      <a:r>
                        <a:rPr lang="it-IT" sz="1800" b="0" i="1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mld</a:t>
                      </a:r>
                      <a:r>
                        <a:rPr lang="it-IT" sz="1800" b="0" i="1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USD)</a:t>
                      </a:r>
                      <a:endParaRPr lang="it-IT" sz="1800" b="0" i="1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USA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Giappone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Cina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India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petrolio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338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carbone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totale fossili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353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import fossili su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totale import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import fossili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 PIL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415204" y="6477293"/>
            <a:ext cx="609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Importazioni, 2014 – Fonte: elaborazione su </a:t>
            </a:r>
            <a:r>
              <a:rPr lang="it-IT" sz="1200" i="1" dirty="0" err="1" smtClean="0">
                <a:solidFill>
                  <a:schemeClr val="bg2"/>
                </a:solidFill>
              </a:rPr>
              <a:t>UNCTADStat</a:t>
            </a:r>
            <a:r>
              <a:rPr lang="it-IT" sz="1200" i="1" dirty="0" smtClean="0">
                <a:solidFill>
                  <a:schemeClr val="bg2"/>
                </a:solidFill>
              </a:rPr>
              <a:t>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1979" y="6028661"/>
            <a:ext cx="7004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 SITC: petrolio [333, 334, 335, 342,344], gas [343], carbone [321, 322, 325]. 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7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>
                <a:solidFill>
                  <a:schemeClr val="bg1"/>
                </a:solidFill>
              </a:rPr>
              <a:t>Dimensione economica </a:t>
            </a:r>
            <a:r>
              <a:rPr lang="it-IT" sz="2400" b="1" cap="small" dirty="0" smtClean="0">
                <a:solidFill>
                  <a:schemeClr val="bg1"/>
                </a:solidFill>
              </a:rPr>
              <a:t>dell’interdipendenza: gli esportatori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/>
          </p:nvPr>
        </p:nvGraphicFramePr>
        <p:xfrm>
          <a:off x="608182" y="1301584"/>
          <a:ext cx="7942216" cy="4284000"/>
        </p:xfrm>
        <a:graphic>
          <a:graphicData uri="http://schemas.openxmlformats.org/drawingml/2006/table">
            <a:tbl>
              <a:tblPr/>
              <a:tblGrid>
                <a:gridCol w="2978331"/>
                <a:gridCol w="992777"/>
                <a:gridCol w="992777"/>
                <a:gridCol w="992777"/>
                <a:gridCol w="992777"/>
                <a:gridCol w="992777"/>
              </a:tblGrid>
              <a:tr h="61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esportazioni </a:t>
                      </a:r>
                      <a:r>
                        <a:rPr lang="it-IT" sz="1800" b="0" i="1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it-IT" sz="1800" b="0" i="1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mld</a:t>
                      </a:r>
                      <a:r>
                        <a:rPr lang="it-IT" sz="1800" b="0" i="1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USD)</a:t>
                      </a:r>
                      <a:endParaRPr lang="it-IT" sz="1800" b="0" i="1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Russia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Arabia 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Emirati</a:t>
                      </a:r>
                      <a:endParaRPr lang="it-IT" sz="1800" b="1" i="0" u="none" strike="noStrike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Canada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Australia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petrolio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gas</a:t>
                      </a: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carbone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totale fossili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export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fossili su</a:t>
                      </a:r>
                      <a:r>
                        <a:rPr lang="it-IT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totale export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export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fossili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 PIL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4400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28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CasellaDiTesto 18"/>
          <p:cNvSpPr txBox="1"/>
          <p:nvPr/>
        </p:nvSpPr>
        <p:spPr>
          <a:xfrm>
            <a:off x="415204" y="6477293"/>
            <a:ext cx="609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Importazioni, 2014 – Fonte: elaborazione su </a:t>
            </a:r>
            <a:r>
              <a:rPr lang="it-IT" sz="1200" i="1" dirty="0" err="1" smtClean="0">
                <a:solidFill>
                  <a:schemeClr val="bg2"/>
                </a:solidFill>
              </a:rPr>
              <a:t>UNCTADStat</a:t>
            </a:r>
            <a:r>
              <a:rPr lang="it-IT" sz="1200" i="1" dirty="0" smtClean="0">
                <a:solidFill>
                  <a:schemeClr val="bg2"/>
                </a:solidFill>
              </a:rPr>
              <a:t>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71979" y="6028661"/>
            <a:ext cx="7004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 SITC: petrolio [333, 334, 335, 342,344], gas [343], carbone [321, 322, 325]. 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4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Il fabbisogno energetico cresce con lo sviluppo economico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4" y="6477293"/>
            <a:ext cx="4106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BP(2015).</a:t>
            </a:r>
            <a:endParaRPr lang="it-IT" sz="1200" dirty="0">
              <a:solidFill>
                <a:schemeClr val="bg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217" y="1797266"/>
            <a:ext cx="7206097" cy="39688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33899" y="187550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Mtep</a:t>
            </a:r>
            <a:endParaRPr lang="it-IT" sz="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073614" y="1282407"/>
            <a:ext cx="299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D2235"/>
                </a:solidFill>
              </a:rPr>
              <a:t>Consumi di energia primaria</a:t>
            </a:r>
            <a:endParaRPr lang="it-IT" b="1" dirty="0">
              <a:solidFill>
                <a:srgbClr val="0D2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5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Quanto incide l’energia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15204" y="6477293"/>
            <a:ext cx="609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Importazioni ed esportazioni, 2014 – Fonte: elaborazione su </a:t>
            </a:r>
            <a:r>
              <a:rPr lang="it-IT" sz="1200" i="1" dirty="0" err="1" smtClean="0">
                <a:solidFill>
                  <a:schemeClr val="bg2"/>
                </a:solidFill>
              </a:rPr>
              <a:t>UNCTADStat</a:t>
            </a:r>
            <a:r>
              <a:rPr lang="it-IT" sz="1200" i="1" dirty="0" smtClean="0">
                <a:solidFill>
                  <a:schemeClr val="bg2"/>
                </a:solidFill>
              </a:rPr>
              <a:t>(2015).</a:t>
            </a:r>
            <a:endParaRPr lang="it-IT" sz="1200" dirty="0">
              <a:solidFill>
                <a:schemeClr val="bg2"/>
              </a:solidFill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1149719" y="1181824"/>
            <a:ext cx="6905106" cy="4859516"/>
            <a:chOff x="1149719" y="1181824"/>
            <a:chExt cx="6905106" cy="4859516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719" y="3511281"/>
              <a:ext cx="6127011" cy="2530059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814" y="1181824"/>
              <a:ext cx="6127011" cy="2530059"/>
            </a:xfrm>
            <a:prstGeom prst="rect">
              <a:avLst/>
            </a:prstGeom>
          </p:spPr>
        </p:pic>
        <p:sp>
          <p:nvSpPr>
            <p:cNvPr id="13" name="Rettangolo 12"/>
            <p:cNvSpPr/>
            <p:nvPr/>
          </p:nvSpPr>
          <p:spPr>
            <a:xfrm>
              <a:off x="1265274" y="1181824"/>
              <a:ext cx="2955852" cy="232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777563" y="3829558"/>
              <a:ext cx="2675860" cy="2092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1382232" y="1765008"/>
            <a:ext cx="256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D2235"/>
                </a:solidFill>
              </a:rPr>
              <a:t>Esportazioni </a:t>
            </a:r>
            <a:br>
              <a:rPr lang="it-IT" dirty="0" smtClean="0">
                <a:solidFill>
                  <a:srgbClr val="0D2235"/>
                </a:solidFill>
              </a:rPr>
            </a:br>
            <a:r>
              <a:rPr lang="it-IT" dirty="0" smtClean="0">
                <a:solidFill>
                  <a:srgbClr val="0D2235"/>
                </a:solidFill>
              </a:rPr>
              <a:t>di petrolio, gas e carbone</a:t>
            </a:r>
          </a:p>
          <a:p>
            <a:pPr algn="ctr"/>
            <a:r>
              <a:rPr lang="it-IT" dirty="0" smtClean="0">
                <a:solidFill>
                  <a:srgbClr val="0D2235"/>
                </a:solidFill>
              </a:rPr>
              <a:t>rispetto al PIL</a:t>
            </a:r>
            <a:endParaRPr lang="it-IT" dirty="0">
              <a:solidFill>
                <a:srgbClr val="0D2235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322255" y="4474140"/>
            <a:ext cx="256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640000"/>
                </a:solidFill>
              </a:rPr>
              <a:t>Importazioni</a:t>
            </a:r>
            <a:br>
              <a:rPr lang="it-IT" dirty="0" smtClean="0">
                <a:solidFill>
                  <a:srgbClr val="640000"/>
                </a:solidFill>
              </a:rPr>
            </a:br>
            <a:r>
              <a:rPr lang="it-IT" dirty="0" smtClean="0">
                <a:solidFill>
                  <a:srgbClr val="640000"/>
                </a:solidFill>
              </a:rPr>
              <a:t>di petrolio, gas e carbone</a:t>
            </a:r>
          </a:p>
          <a:p>
            <a:pPr algn="ctr"/>
            <a:r>
              <a:rPr lang="it-IT" dirty="0" smtClean="0">
                <a:solidFill>
                  <a:srgbClr val="640000"/>
                </a:solidFill>
              </a:rPr>
              <a:t>rispetto al PIL</a:t>
            </a:r>
            <a:endParaRPr lang="it-IT" dirty="0">
              <a:solidFill>
                <a:srgbClr val="6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5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8" y="1200150"/>
            <a:ext cx="7920037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Rendite / Effetti della discesa dei prezzi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200" dirty="0" err="1" smtClean="0">
                <a:solidFill>
                  <a:schemeClr val="bg2"/>
                </a:solidFill>
              </a:rPr>
              <a:t>Fonte:</a:t>
            </a:r>
            <a:r>
              <a:rPr lang="it-IT" altLang="it-IT" sz="1200" i="1" dirty="0" err="1">
                <a:solidFill>
                  <a:schemeClr val="bg2"/>
                </a:solidFill>
              </a:rPr>
              <a:t>IMFdirect</a:t>
            </a:r>
            <a:r>
              <a:rPr lang="it-IT" altLang="it-IT" sz="1200" i="1" dirty="0">
                <a:solidFill>
                  <a:schemeClr val="bg2"/>
                </a:solidFill>
              </a:rPr>
              <a:t>(2015).</a:t>
            </a:r>
          </a:p>
        </p:txBody>
      </p:sp>
    </p:spTree>
    <p:extLst>
      <p:ext uri="{BB962C8B-B14F-4D97-AF65-F5344CB8AC3E}">
        <p14:creationId xmlns:p14="http://schemas.microsoft.com/office/powerpoint/2010/main" xmlns="" val="1757665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737" y="1128327"/>
            <a:ext cx="7560000" cy="504406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Quanto dipendono gli esportatori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5204" y="6477293"/>
            <a:ext cx="609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Il dato della Siria si riferisce al 2007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WB(2015).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26846" y="1352704"/>
            <a:ext cx="494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D2235"/>
                </a:solidFill>
              </a:rPr>
              <a:t>Il valore delle rendite da risorse naturali sul PIL</a:t>
            </a:r>
          </a:p>
        </p:txBody>
      </p:sp>
    </p:spTree>
    <p:extLst>
      <p:ext uri="{BB962C8B-B14F-4D97-AF65-F5344CB8AC3E}">
        <p14:creationId xmlns:p14="http://schemas.microsoft.com/office/powerpoint/2010/main" xmlns="" val="36195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Rendite / Rendite energetiche e stabilità politica</a:t>
            </a:r>
          </a:p>
        </p:txBody>
      </p:sp>
      <p:sp>
        <p:nvSpPr>
          <p:cNvPr id="5" name="Rettangolo 5"/>
          <p:cNvSpPr>
            <a:spLocks noChangeArrowheads="1"/>
          </p:cNvSpPr>
          <p:nvPr/>
        </p:nvSpPr>
        <p:spPr bwMode="auto">
          <a:xfrm>
            <a:off x="303405" y="1147835"/>
            <a:ext cx="5229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100" dirty="0" smtClean="0">
                <a:latin typeface="+mn-lt"/>
                <a:cs typeface="Aharoni" panose="02010803020104030203" pitchFamily="2" charset="-79"/>
              </a:rPr>
              <a:t>$/</a:t>
            </a:r>
            <a:r>
              <a:rPr lang="en-GB" altLang="it-IT" sz="1100" dirty="0" err="1" smtClean="0">
                <a:latin typeface="+mn-lt"/>
                <a:cs typeface="Aharoni" panose="02010803020104030203" pitchFamily="2" charset="-79"/>
              </a:rPr>
              <a:t>bbl</a:t>
            </a:r>
            <a:r>
              <a:rPr lang="en-GB" altLang="it-IT" sz="1100" dirty="0" smtClean="0">
                <a:latin typeface="+mn-lt"/>
                <a:cs typeface="Aharoni" panose="02010803020104030203" pitchFamily="2" charset="-79"/>
              </a:rPr>
              <a:t> </a:t>
            </a:r>
            <a:endParaRPr lang="en-GB" altLang="it-IT" sz="11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200" dirty="0" smtClean="0">
                <a:solidFill>
                  <a:schemeClr val="bg2"/>
                </a:solidFill>
              </a:rPr>
              <a:t>Fonte: elaborazione su dati </a:t>
            </a:r>
            <a:r>
              <a:rPr lang="it-IT" altLang="it-IT" sz="1200" i="1" dirty="0" smtClean="0">
                <a:solidFill>
                  <a:schemeClr val="bg2"/>
                </a:solidFill>
              </a:rPr>
              <a:t>IMF(2014)</a:t>
            </a:r>
            <a:r>
              <a:rPr lang="it-IT" altLang="it-IT" sz="1200" dirty="0" smtClean="0">
                <a:solidFill>
                  <a:schemeClr val="bg2"/>
                </a:solidFill>
              </a:rPr>
              <a:t> e </a:t>
            </a:r>
            <a:r>
              <a:rPr lang="it-IT" altLang="it-IT" sz="1200" i="1" dirty="0" err="1" smtClean="0">
                <a:solidFill>
                  <a:schemeClr val="bg2"/>
                </a:solidFill>
              </a:rPr>
              <a:t>Deutsche</a:t>
            </a:r>
            <a:r>
              <a:rPr lang="it-IT" altLang="it-IT" sz="1200" i="1" dirty="0" smtClean="0">
                <a:solidFill>
                  <a:schemeClr val="bg2"/>
                </a:solidFill>
              </a:rPr>
              <a:t> </a:t>
            </a:r>
            <a:r>
              <a:rPr lang="it-IT" altLang="it-IT" sz="1200" i="1" dirty="0" err="1" smtClean="0">
                <a:solidFill>
                  <a:schemeClr val="bg2"/>
                </a:solidFill>
              </a:rPr>
              <a:t>Bank</a:t>
            </a:r>
            <a:r>
              <a:rPr lang="it-IT" altLang="it-IT" sz="1200" i="1" dirty="0" smtClean="0">
                <a:solidFill>
                  <a:schemeClr val="bg2"/>
                </a:solidFill>
              </a:rPr>
              <a:t>(2014)</a:t>
            </a:r>
            <a:r>
              <a:rPr lang="it-IT" altLang="it-IT" sz="1200" dirty="0" smtClean="0">
                <a:solidFill>
                  <a:schemeClr val="bg2"/>
                </a:solidFill>
              </a:rPr>
              <a:t>.</a:t>
            </a:r>
            <a:endParaRPr lang="it-IT" altLang="it-IT" sz="1200" dirty="0">
              <a:solidFill>
                <a:schemeClr val="bg2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523" y="1116662"/>
            <a:ext cx="7565792" cy="5041829"/>
          </a:xfrm>
          <a:prstGeom prst="rect">
            <a:avLst/>
          </a:prstGeom>
        </p:spPr>
      </p:pic>
      <p:cxnSp>
        <p:nvCxnSpPr>
          <p:cNvPr id="17" name="Connettore 1 16"/>
          <p:cNvCxnSpPr/>
          <p:nvPr/>
        </p:nvCxnSpPr>
        <p:spPr>
          <a:xfrm>
            <a:off x="1194955" y="3896591"/>
            <a:ext cx="6984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066570" y="3650334"/>
            <a:ext cx="13209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</a:t>
            </a:r>
            <a:r>
              <a:rPr lang="it-IT" sz="1200" dirty="0" smtClean="0"/>
              <a:t>rezzo corrente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xmlns="" val="17505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Rendite / Fondi sovrani nella regione MENA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200" dirty="0" smtClean="0">
                <a:solidFill>
                  <a:schemeClr val="bg2"/>
                </a:solidFill>
              </a:rPr>
              <a:t>2014 – Fonte: elaborazione di Antonino Alì su fonti ufficiali</a:t>
            </a:r>
            <a:r>
              <a:rPr lang="en-US" altLang="it-IT" sz="1200" dirty="0" smtClean="0">
                <a:solidFill>
                  <a:schemeClr val="bg2"/>
                </a:solidFill>
              </a:rPr>
              <a:t>.</a:t>
            </a:r>
            <a:endParaRPr lang="en-US" altLang="it-IT" sz="1200" dirty="0">
              <a:solidFill>
                <a:schemeClr val="bg2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971550" y="1026780"/>
          <a:ext cx="7202968" cy="5040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508"/>
                <a:gridCol w="4296578"/>
                <a:gridCol w="1266941"/>
                <a:gridCol w="1266941"/>
              </a:tblGrid>
              <a:tr h="787505">
                <a:tc>
                  <a:txBody>
                    <a:bodyPr/>
                    <a:lstStyle/>
                    <a:p>
                      <a:pPr algn="r" fontAlgn="b"/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Fondo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Paese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Riserve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(G$)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 Dhabi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Authority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9525" marR="504000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Kuwait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Authority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Kuwait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9525" marR="504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Authority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504000" marT="9525" marB="0" anchor="ctr">
                    <a:noFill/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 Arabian Monetary Agency Investment Portfolio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Arabia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504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Abu Dhabi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504000" marT="9525" marB="0" anchor="ctr">
                    <a:noFill/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Petroleum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Company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504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Mubadala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Development Co.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504000" marT="9525" marB="0" anchor="ctr">
                    <a:noFill/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Libyan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Authority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504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General Reserve Fund of the Sultanate of Oman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504000" marT="9525" marB="0" anchor="ctr">
                    <a:noFill/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Emirates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Authority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504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Oman Investment Fund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504000" marT="9525" marB="0" anchor="ctr">
                    <a:noFill/>
                  </a:tcPr>
                </a:tc>
              </a:tr>
              <a:tr h="35437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Mumtalakat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Holding Company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50400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36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Chi esporta cosa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15204" y="6477293"/>
            <a:ext cx="609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Esportazioni, 2014 – Fonte: elaborazione su </a:t>
            </a:r>
            <a:r>
              <a:rPr lang="it-IT" sz="1200" i="1" dirty="0" err="1" smtClean="0">
                <a:solidFill>
                  <a:schemeClr val="bg2"/>
                </a:solidFill>
              </a:rPr>
              <a:t>UNCTADStat</a:t>
            </a:r>
            <a:r>
              <a:rPr lang="it-IT" sz="1200" i="1" dirty="0" smtClean="0">
                <a:solidFill>
                  <a:schemeClr val="bg2"/>
                </a:solidFill>
              </a:rPr>
              <a:t>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03878" y="6028663"/>
            <a:ext cx="7004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 SITC: petrolio [333, 334, 335, 342,344], gas [343], carbone [321, 322, 325]. 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211572" y="1286540"/>
            <a:ext cx="427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Flussi di import</a:t>
            </a:r>
          </a:p>
          <a:p>
            <a:r>
              <a:rPr lang="it-IT" dirty="0" smtClean="0"/>
              <a:t>Incidenza sul </a:t>
            </a:r>
            <a:r>
              <a:rPr lang="it-IT" dirty="0" err="1" smtClean="0"/>
              <a:t>pil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208" y="961250"/>
            <a:ext cx="7931583" cy="504182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942521" y="5943601"/>
            <a:ext cx="49973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it-IT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ld</a:t>
            </a:r>
            <a:r>
              <a:rPr lang="it-IT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USD</a:t>
            </a:r>
            <a:endParaRPr lang="it-IT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97000">
                <a:srgbClr val="0D22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272565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/>
            <a:r>
              <a:rPr lang="it-IT" sz="3600" b="1" i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risorse</a:t>
            </a:r>
          </a:p>
          <a:p>
            <a:pPr marL="360000"/>
            <a:endParaRPr lang="en-GB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9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Fonte: elaborazione su </a:t>
            </a:r>
            <a:r>
              <a:rPr lang="it-IT" sz="1200" i="1" dirty="0" smtClean="0">
                <a:solidFill>
                  <a:schemeClr val="bg1"/>
                </a:solidFill>
              </a:rPr>
              <a:t>BP(2015) </a:t>
            </a:r>
            <a:r>
              <a:rPr lang="it-IT" sz="1200" dirty="0" smtClean="0">
                <a:solidFill>
                  <a:schemeClr val="bg1"/>
                </a:solidFill>
              </a:rPr>
              <a:t>e </a:t>
            </a:r>
            <a:r>
              <a:rPr lang="it-IT" sz="1200" i="1" dirty="0" smtClean="0">
                <a:solidFill>
                  <a:schemeClr val="bg1"/>
                </a:solidFill>
              </a:rPr>
              <a:t>CIA(2015)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Carbone: riserve e distribuzione geografica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3899474"/>
              </p:ext>
            </p:extLst>
          </p:nvPr>
        </p:nvGraphicFramePr>
        <p:xfrm>
          <a:off x="971550" y="1152000"/>
          <a:ext cx="7200901" cy="4679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8"/>
                <a:gridCol w="1769363"/>
                <a:gridCol w="1028700"/>
                <a:gridCol w="1028700"/>
                <a:gridCol w="1028700"/>
                <a:gridCol w="1028700"/>
                <a:gridCol w="1028700"/>
              </a:tblGrid>
              <a:tr h="786556">
                <a:tc>
                  <a:txBody>
                    <a:bodyPr/>
                    <a:lstStyle/>
                    <a:p>
                      <a:pPr algn="r" fontAlgn="b"/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Paese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Riserve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it-IT" sz="1400" b="1" i="0" u="none" strike="noStrike" cap="small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Gt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Quota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quote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Area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(kkm</a:t>
                      </a:r>
                      <a:r>
                        <a:rPr lang="it-IT" sz="1400" b="1" i="0" u="none" strike="noStrike" cap="small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Dotazione</a:t>
                      </a:r>
                      <a:b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(t/km</a:t>
                      </a:r>
                      <a:r>
                        <a:rPr lang="it-IT" sz="1400" b="1" i="0" u="none" strike="noStrike" cap="small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it-IT" sz="1400" b="1" i="0" u="none" strike="noStrike" cap="sm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400" b="1" i="0" u="none" strike="noStrike" cap="small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 Uniti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9.597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t-IT" sz="14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949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72001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mondiale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136.438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65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Carbone: l’evoluzione attesa dei consumi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591" y="104973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Mtepe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713" y="1050511"/>
            <a:ext cx="7565792" cy="50479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i="1" dirty="0" smtClean="0">
                <a:solidFill>
                  <a:schemeClr val="bg1"/>
                </a:solidFill>
              </a:rPr>
              <a:t>IEA(2014)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61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Rinnovabili: l’evoluzione attesa dei consumi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713" y="1040120"/>
            <a:ext cx="7565792" cy="50479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8642" y="1039339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Mtep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i="1" dirty="0" smtClean="0">
                <a:solidFill>
                  <a:schemeClr val="bg1"/>
                </a:solidFill>
              </a:rPr>
              <a:t>IEA(2014)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4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Economia mondiale: consumi energetici e sviluppo economico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5204" y="6477293"/>
            <a:ext cx="641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1965-2014. $ costanti del 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e WB(2015).</a:t>
            </a:r>
            <a:endParaRPr lang="it-IT" sz="1200" dirty="0">
              <a:solidFill>
                <a:schemeClr val="bg2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4786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mld</a:t>
            </a:r>
            <a:r>
              <a:rPr lang="it-I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$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57188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42" y="1128326"/>
            <a:ext cx="7523116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1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5854" y="1031422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Mtep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Nucleare: l’evoluzione attesa dei consumi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280" y="1043168"/>
            <a:ext cx="7559695" cy="504182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i="1" dirty="0" smtClean="0">
                <a:solidFill>
                  <a:schemeClr val="bg1"/>
                </a:solidFill>
              </a:rPr>
              <a:t>IEA(2014)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5615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731520"/>
            <a:ext cx="9144000" cy="5652000"/>
            <a:chOff x="0" y="731520"/>
            <a:chExt cx="9144000" cy="5652000"/>
          </a:xfrm>
        </p:grpSpPr>
        <p:sp>
          <p:nvSpPr>
            <p:cNvPr id="4" name="Rettangolo 3"/>
            <p:cNvSpPr/>
            <p:nvPr/>
          </p:nvSpPr>
          <p:spPr>
            <a:xfrm>
              <a:off x="0" y="731520"/>
              <a:ext cx="9144000" cy="5652000"/>
            </a:xfrm>
            <a:prstGeom prst="rect">
              <a:avLst/>
            </a:prstGeom>
            <a:solidFill>
              <a:srgbClr val="EAF6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843628"/>
              <a:ext cx="9144000" cy="5434904"/>
            </a:xfrm>
            <a:prstGeom prst="rect">
              <a:avLst/>
            </a:prstGeom>
          </p:spPr>
        </p:pic>
      </p:grpSp>
      <p:sp>
        <p:nvSpPr>
          <p:cNvPr id="6" name="CasellaDiTesto 5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Nucleare: situazione dei programmi nucleari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A fine 2013 – Fonte: </a:t>
            </a:r>
            <a:r>
              <a:rPr lang="en-GB" sz="1200" i="1" dirty="0" smtClean="0">
                <a:solidFill>
                  <a:schemeClr val="bg1"/>
                </a:solidFill>
              </a:rPr>
              <a:t>IEA(2014)</a:t>
            </a:r>
            <a:r>
              <a:rPr lang="en-GB" sz="1200" dirty="0" smtClean="0">
                <a:solidFill>
                  <a:schemeClr val="bg1"/>
                </a:solidFill>
              </a:rPr>
              <a:t>.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3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807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Nucleare: testate nucleari disponibili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52000" y="1137602"/>
            <a:ext cx="8764732" cy="5040000"/>
            <a:chOff x="252000" y="1127211"/>
            <a:chExt cx="8764732" cy="50400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2000" y="1127211"/>
              <a:ext cx="8640000" cy="5040000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252000" y="2989700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Stati Uniti</a:t>
              </a:r>
            </a:p>
            <a:p>
              <a:pPr algn="ctr"/>
              <a:r>
                <a:rPr lang="it-IT" sz="1400" dirty="0" smtClean="0"/>
                <a:t>4.763</a:t>
              </a:r>
              <a:endParaRPr lang="it-IT" sz="14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2898318" y="3342588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Francia</a:t>
              </a:r>
            </a:p>
            <a:p>
              <a:pPr algn="ctr"/>
              <a:r>
                <a:rPr lang="it-IT" sz="1400" dirty="0" smtClean="0"/>
                <a:t>300</a:t>
              </a:r>
              <a:endParaRPr lang="it-IT" sz="1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781445" y="1863121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Regno Unito</a:t>
              </a:r>
            </a:p>
            <a:p>
              <a:pPr algn="ctr"/>
              <a:r>
                <a:rPr lang="it-IT" sz="1400" dirty="0" smtClean="0"/>
                <a:t>225</a:t>
              </a:r>
              <a:endParaRPr lang="it-IT" sz="1400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645873" y="1292839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Russia</a:t>
              </a:r>
            </a:p>
            <a:p>
              <a:pPr algn="ctr"/>
              <a:r>
                <a:rPr lang="it-IT" sz="1400" dirty="0" smtClean="0"/>
                <a:t>4.300</a:t>
              </a:r>
              <a:endParaRPr lang="it-IT" sz="1400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801736" y="3706766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Cina</a:t>
              </a:r>
            </a:p>
            <a:p>
              <a:pPr algn="ctr"/>
              <a:r>
                <a:rPr lang="it-IT" sz="1400" dirty="0" smtClean="0"/>
                <a:t>250</a:t>
              </a:r>
              <a:endParaRPr lang="it-IT" sz="1400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686696" y="3267466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Corea del Nord</a:t>
              </a:r>
            </a:p>
            <a:p>
              <a:pPr algn="ctr"/>
              <a:r>
                <a:rPr lang="it-IT" sz="1400" dirty="0" smtClean="0"/>
                <a:t>10</a:t>
              </a:r>
              <a:endParaRPr lang="it-IT" sz="1400" dirty="0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843156" y="4485348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India</a:t>
              </a:r>
            </a:p>
            <a:p>
              <a:pPr algn="ctr"/>
              <a:r>
                <a:rPr lang="it-IT" sz="1400" dirty="0" smtClean="0"/>
                <a:t>110</a:t>
              </a:r>
              <a:endParaRPr lang="it-IT" sz="14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053466" y="4229986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Pakistan</a:t>
              </a:r>
            </a:p>
            <a:p>
              <a:pPr algn="ctr"/>
              <a:r>
                <a:rPr lang="it-IT" sz="1400" dirty="0" smtClean="0"/>
                <a:t>120</a:t>
              </a:r>
              <a:endParaRPr lang="it-IT" sz="1400" dirty="0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553691" y="4404735"/>
              <a:ext cx="13300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/>
                <a:t>Israele</a:t>
              </a:r>
            </a:p>
            <a:p>
              <a:pPr algn="ctr"/>
              <a:r>
                <a:rPr lang="it-IT" sz="1400" dirty="0" smtClean="0"/>
                <a:t>80</a:t>
              </a:r>
              <a:endParaRPr lang="it-IT" sz="1400" dirty="0"/>
            </a:p>
          </p:txBody>
        </p:sp>
        <p:cxnSp>
          <p:nvCxnSpPr>
            <p:cNvPr id="17" name="Connettore 1 16"/>
            <p:cNvCxnSpPr/>
            <p:nvPr/>
          </p:nvCxnSpPr>
          <p:spPr>
            <a:xfrm flipH="1">
              <a:off x="6483927" y="1816059"/>
              <a:ext cx="665019" cy="66173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H="1" flipV="1">
              <a:off x="7250277" y="3353834"/>
              <a:ext cx="522123" cy="648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flipH="1" flipV="1">
              <a:off x="6816437" y="3604741"/>
              <a:ext cx="433840" cy="25326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>
              <a:stCxn id="14" idx="3"/>
            </p:cNvCxnSpPr>
            <p:nvPr/>
          </p:nvCxnSpPr>
          <p:spPr>
            <a:xfrm flipH="1" flipV="1">
              <a:off x="6148397" y="3841742"/>
              <a:ext cx="235105" cy="64985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>
              <a:stCxn id="14" idx="0"/>
            </p:cNvCxnSpPr>
            <p:nvPr/>
          </p:nvCxnSpPr>
          <p:spPr>
            <a:xfrm flipV="1">
              <a:off x="5718484" y="3675629"/>
              <a:ext cx="144818" cy="55435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>
              <a:stCxn id="15" idx="0"/>
            </p:cNvCxnSpPr>
            <p:nvPr/>
          </p:nvCxnSpPr>
          <p:spPr>
            <a:xfrm flipV="1">
              <a:off x="4218709" y="3612313"/>
              <a:ext cx="930248" cy="79242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flipV="1">
              <a:off x="3851453" y="3116709"/>
              <a:ext cx="595010" cy="32844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H="1">
              <a:off x="4333009" y="2432443"/>
              <a:ext cx="113454" cy="51710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 flipH="1" flipV="1">
              <a:off x="1319646" y="3280933"/>
              <a:ext cx="698809" cy="1053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sellaDiTesto 42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Fonte: elaborazione su dati SIPRI-The </a:t>
            </a:r>
            <a:r>
              <a:rPr lang="it-IT" sz="1200" dirty="0" err="1" smtClean="0">
                <a:solidFill>
                  <a:schemeClr val="bg1"/>
                </a:solidFill>
              </a:rPr>
              <a:t>Economist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5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0">
                <a:schemeClr val="accent1">
                  <a:lumMod val="75000"/>
                </a:schemeClr>
              </a:gs>
              <a:gs pos="54000">
                <a:schemeClr val="accent1">
                  <a:lumMod val="50000"/>
                </a:schemeClr>
              </a:gs>
              <a:gs pos="97000">
                <a:srgbClr val="0D223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27256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ctr"/>
            <a:r>
              <a:rPr lang="it-IT" sz="3600" b="1" i="1" cap="small" dirty="0" smtClean="0">
                <a:solidFill>
                  <a:schemeClr val="bg1"/>
                </a:solidFill>
              </a:rPr>
              <a:t>Geopolitica </a:t>
            </a:r>
            <a:br>
              <a:rPr lang="it-IT" sz="3600" b="1" i="1" cap="small" dirty="0" smtClean="0">
                <a:solidFill>
                  <a:schemeClr val="bg1"/>
                </a:solidFill>
              </a:rPr>
            </a:br>
            <a:r>
              <a:rPr lang="it-IT" sz="3600" b="1" i="1" cap="small" dirty="0" smtClean="0">
                <a:solidFill>
                  <a:schemeClr val="bg1"/>
                </a:solidFill>
              </a:rPr>
              <a:t>delle emissioni climalteranti</a:t>
            </a:r>
            <a:endParaRPr lang="it-IT" sz="2400" b="1" i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17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en-US" sz="2400" b="1" cap="small" dirty="0" err="1" smtClean="0">
                <a:solidFill>
                  <a:schemeClr val="bg1"/>
                </a:solidFill>
              </a:rPr>
              <a:t>Emissioni</a:t>
            </a:r>
            <a:r>
              <a:rPr lang="en-US" sz="2400" b="1" cap="small" dirty="0" smtClean="0">
                <a:solidFill>
                  <a:schemeClr val="bg1"/>
                </a:solidFill>
              </a:rPr>
              <a:t> GHG: </a:t>
            </a:r>
            <a:r>
              <a:rPr lang="en-US" sz="2400" b="1" cap="small" dirty="0" err="1">
                <a:solidFill>
                  <a:schemeClr val="bg1"/>
                </a:solidFill>
              </a:rPr>
              <a:t>l</a:t>
            </a:r>
            <a:r>
              <a:rPr lang="en-US" sz="2400" b="1" cap="small" dirty="0" err="1" smtClean="0">
                <a:solidFill>
                  <a:schemeClr val="bg1"/>
                </a:solidFill>
              </a:rPr>
              <a:t>’evoluzione</a:t>
            </a:r>
            <a:r>
              <a:rPr lang="en-US" sz="2400" b="1" cap="small" dirty="0" smtClean="0">
                <a:solidFill>
                  <a:schemeClr val="bg1"/>
                </a:solidFill>
              </a:rPr>
              <a:t> </a:t>
            </a:r>
            <a:r>
              <a:rPr lang="en-US" sz="2400" b="1" cap="small" dirty="0" err="1" smtClean="0">
                <a:solidFill>
                  <a:schemeClr val="bg1"/>
                </a:solidFill>
              </a:rPr>
              <a:t>attesa</a:t>
            </a:r>
            <a:endParaRPr lang="en-GB" sz="2400" b="1" cap="small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4405" y="1009654"/>
            <a:ext cx="5629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 CO</a:t>
            </a:r>
            <a:r>
              <a:rPr lang="en-US" sz="10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it-IT" sz="10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959" y="1001604"/>
            <a:ext cx="7584081" cy="504182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i="1" dirty="0" smtClean="0">
                <a:solidFill>
                  <a:schemeClr val="bg1"/>
                </a:solidFill>
              </a:rPr>
              <a:t>IEA(2014)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4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Emissioni GHG: l’UE e il resto del mondo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23" y="1627476"/>
            <a:ext cx="8333954" cy="360304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i="1" dirty="0" smtClean="0">
                <a:solidFill>
                  <a:schemeClr val="bg1"/>
                </a:solidFill>
              </a:rPr>
              <a:t>IEA(2014)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0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471857" y="1315588"/>
            <a:ext cx="5629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 CO</a:t>
            </a:r>
            <a:r>
              <a:rPr lang="en-US" sz="10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it-IT" sz="10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Emissioni GHG: </a:t>
            </a:r>
            <a:r>
              <a:rPr lang="it-IT" sz="2400" b="1" cap="small" dirty="0">
                <a:solidFill>
                  <a:schemeClr val="bg1"/>
                </a:solidFill>
              </a:rPr>
              <a:t>l</a:t>
            </a:r>
            <a:r>
              <a:rPr lang="it-IT" sz="2400" b="1" cap="small" dirty="0" smtClean="0">
                <a:solidFill>
                  <a:schemeClr val="bg1"/>
                </a:solidFill>
              </a:rPr>
              <a:t>’UE e il resto del mondo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951" y="1300200"/>
            <a:ext cx="7206097" cy="434072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14000" y="6477916"/>
            <a:ext cx="6698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>
                <a:solidFill>
                  <a:schemeClr val="bg1"/>
                </a:solidFill>
              </a:rPr>
              <a:t>New </a:t>
            </a:r>
            <a:r>
              <a:rPr lang="it-IT" sz="1200" i="1" dirty="0" err="1" smtClean="0">
                <a:solidFill>
                  <a:schemeClr val="bg1"/>
                </a:solidFill>
              </a:rPr>
              <a:t>Policies</a:t>
            </a:r>
            <a:r>
              <a:rPr lang="it-IT" sz="1200" i="1" dirty="0" smtClean="0">
                <a:solidFill>
                  <a:schemeClr val="bg1"/>
                </a:solidFill>
              </a:rPr>
              <a:t> Scenario </a:t>
            </a:r>
            <a:r>
              <a:rPr lang="it-IT" sz="1200" dirty="0" smtClean="0">
                <a:solidFill>
                  <a:schemeClr val="bg1"/>
                </a:solidFill>
              </a:rPr>
              <a:t>– Fonte: </a:t>
            </a:r>
            <a:r>
              <a:rPr lang="it-IT" sz="1200" dirty="0" smtClean="0">
                <a:solidFill>
                  <a:schemeClr val="bg1"/>
                </a:solidFill>
              </a:rPr>
              <a:t>elaborazione su </a:t>
            </a:r>
            <a:r>
              <a:rPr lang="it-IT" sz="1200" i="1" dirty="0" smtClean="0">
                <a:solidFill>
                  <a:schemeClr val="bg1"/>
                </a:solidFill>
              </a:rPr>
              <a:t>IEA(2014</a:t>
            </a:r>
            <a:r>
              <a:rPr lang="it-IT" sz="1200" i="1" dirty="0" smtClean="0">
                <a:solidFill>
                  <a:schemeClr val="bg1"/>
                </a:solidFill>
              </a:rPr>
              <a:t>)</a:t>
            </a:r>
            <a:r>
              <a:rPr lang="it-IT" sz="1200" dirty="0" smtClean="0">
                <a:solidFill>
                  <a:schemeClr val="bg1"/>
                </a:solidFill>
              </a:rPr>
              <a:t>.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00" y="1051240"/>
            <a:ext cx="8640000" cy="5040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180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Gli </a:t>
            </a:r>
            <a:r>
              <a:rPr lang="it-IT" sz="2400" b="1" cap="small" smtClean="0">
                <a:solidFill>
                  <a:schemeClr val="bg1"/>
                </a:solidFill>
              </a:rPr>
              <a:t>attori globali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906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923986"/>
              </p:ext>
            </p:extLst>
          </p:nvPr>
        </p:nvGraphicFramePr>
        <p:xfrm>
          <a:off x="1691680" y="1663040"/>
          <a:ext cx="576064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4320480"/>
              </a:tblGrid>
              <a:tr h="3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Matteo Verda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Istituto per gli Studi di Politica Internazionale (ISPI) – Milano</a:t>
                      </a:r>
                      <a:endParaRPr lang="it-IT" dirty="0" smtClean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 gridSpan="2">
                  <a:txBody>
                    <a:bodyPr/>
                    <a:lstStyle/>
                    <a:p>
                      <a:pPr algn="l"/>
                      <a:endParaRPr lang="it-IT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mail 	</a:t>
                      </a:r>
                      <a:endParaRPr lang="it-IT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matteo.verda@unipv.it</a:t>
                      </a:r>
                      <a:endParaRPr lang="it-IT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blog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www.sicurezzaenergetica.it</a:t>
                      </a:r>
                    </a:p>
                    <a:p>
                      <a:r>
                        <a:rPr lang="it-IT" dirty="0" smtClean="0"/>
                        <a:t>www.ispinenergywatch.eu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twitter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@matteoverda</a:t>
                      </a:r>
                      <a:endParaRPr lang="it-IT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Grazie per l’attenzione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5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UE: consumi energetici e sviluppo economico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4786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mld</a:t>
            </a:r>
            <a:r>
              <a:rPr lang="it-I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$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57188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4" y="1142007"/>
            <a:ext cx="7565792" cy="504182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15204" y="6477293"/>
            <a:ext cx="641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1965-2014. $ costanti del 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e WB(2015).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3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USA: consumi energetici e sviluppo economico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4786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mld</a:t>
            </a:r>
            <a:r>
              <a:rPr lang="it-I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$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57188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42" y="1142005"/>
            <a:ext cx="7523116" cy="504182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15204" y="6477293"/>
            <a:ext cx="641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1965-2014. $ costanti del 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e WB(2015).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80754"/>
            <a:ext cx="914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it-IT" sz="2400" b="1" cap="small" dirty="0" smtClean="0">
                <a:solidFill>
                  <a:schemeClr val="bg1"/>
                </a:solidFill>
              </a:rPr>
              <a:t>Giappone: consumi energetici e sviluppo economico</a:t>
            </a:r>
            <a:endParaRPr lang="it-IT" sz="2400" b="1" cap="small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04786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mld</a:t>
            </a:r>
            <a:r>
              <a:rPr lang="it-IT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$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57188" y="1192120"/>
            <a:ext cx="28431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Mtep</a:t>
            </a:r>
            <a:endParaRPr lang="it-IT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42" y="1128320"/>
            <a:ext cx="7523116" cy="504792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15204" y="6477293"/>
            <a:ext cx="641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2"/>
                </a:solidFill>
              </a:rPr>
              <a:t>1965-2014. $ costanti del 2014 – Fonte: elaborazione su </a:t>
            </a:r>
            <a:r>
              <a:rPr lang="it-IT" sz="1200" i="1" dirty="0" smtClean="0">
                <a:solidFill>
                  <a:schemeClr val="bg2"/>
                </a:solidFill>
              </a:rPr>
              <a:t>BP(2015) e WB(2015).</a:t>
            </a:r>
            <a:endParaRPr lang="it-IT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7822</TotalTime>
  <Words>2035</Words>
  <Application>Microsoft Office PowerPoint</Application>
  <PresentationFormat>Presentazione su schermo (4:3)</PresentationFormat>
  <Paragraphs>698</Paragraphs>
  <Slides>68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6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oil glut</dc:title>
  <dc:creator>massimo nicolazzi</dc:creator>
  <cp:lastModifiedBy>vale</cp:lastModifiedBy>
  <cp:revision>642</cp:revision>
  <dcterms:created xsi:type="dcterms:W3CDTF">2014-12-11T15:59:50Z</dcterms:created>
  <dcterms:modified xsi:type="dcterms:W3CDTF">2015-10-23T15:01:16Z</dcterms:modified>
</cp:coreProperties>
</file>